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85" r:id="rId8"/>
    <p:sldId id="264" r:id="rId9"/>
    <p:sldId id="272" r:id="rId10"/>
    <p:sldId id="275" r:id="rId11"/>
    <p:sldId id="286" r:id="rId12"/>
    <p:sldId id="278" r:id="rId13"/>
    <p:sldId id="279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49"/>
    <p:restoredTop sz="96327"/>
  </p:normalViewPr>
  <p:slideViewPr>
    <p:cSldViewPr snapToGrid="0" snapToObjects="1">
      <p:cViewPr>
        <p:scale>
          <a:sx n="93" d="100"/>
          <a:sy n="93" d="100"/>
        </p:scale>
        <p:origin x="840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674E3-4695-8643-82EA-0D162B5DAE63}" type="doc">
      <dgm:prSet loTypeId="urn:microsoft.com/office/officeart/2005/8/layout/vList5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6DCA1A2-FC4B-5244-A9BE-2AD788FDE3FC}">
      <dgm:prSet phldrT="[Text]"/>
      <dgm:spPr/>
      <dgm:t>
        <a:bodyPr/>
        <a:lstStyle/>
        <a:p>
          <a:r>
            <a:rPr lang="en-US" dirty="0"/>
            <a:t>What is West Nile virus (WNV)? </a:t>
          </a:r>
        </a:p>
      </dgm:t>
    </dgm:pt>
    <dgm:pt modelId="{B8EA97C7-B86F-1647-8388-269B85ED7D82}" type="parTrans" cxnId="{79DFC48E-C0C6-8544-8324-D89BEEC04D6B}">
      <dgm:prSet/>
      <dgm:spPr/>
      <dgm:t>
        <a:bodyPr/>
        <a:lstStyle/>
        <a:p>
          <a:endParaRPr lang="en-US"/>
        </a:p>
      </dgm:t>
    </dgm:pt>
    <dgm:pt modelId="{73D92B8C-A524-BB47-9C39-4DA701885BFC}" type="sibTrans" cxnId="{79DFC48E-C0C6-8544-8324-D89BEEC04D6B}">
      <dgm:prSet/>
      <dgm:spPr/>
      <dgm:t>
        <a:bodyPr/>
        <a:lstStyle/>
        <a:p>
          <a:endParaRPr lang="en-US"/>
        </a:p>
      </dgm:t>
    </dgm:pt>
    <dgm:pt modelId="{D4EDFF8A-E148-864A-BADF-972B834760EE}">
      <dgm:prSet phldrT="[Text]"/>
      <dgm:spPr/>
      <dgm:t>
        <a:bodyPr/>
        <a:lstStyle/>
        <a:p>
          <a:r>
            <a:rPr lang="en-US" dirty="0"/>
            <a:t>WNV is a deadly mosquito transmitted disease present in California since 2003</a:t>
          </a:r>
        </a:p>
      </dgm:t>
    </dgm:pt>
    <dgm:pt modelId="{B31514B9-9417-EC4A-ABC0-34D0EE7F6F87}" type="parTrans" cxnId="{F57F47E9-D1D3-8443-84AE-E5AC44AF8F67}">
      <dgm:prSet/>
      <dgm:spPr/>
      <dgm:t>
        <a:bodyPr/>
        <a:lstStyle/>
        <a:p>
          <a:endParaRPr lang="en-US"/>
        </a:p>
      </dgm:t>
    </dgm:pt>
    <dgm:pt modelId="{15E8D039-EA50-2E4A-9760-CDB3675F2A76}" type="sibTrans" cxnId="{F57F47E9-D1D3-8443-84AE-E5AC44AF8F67}">
      <dgm:prSet/>
      <dgm:spPr/>
      <dgm:t>
        <a:bodyPr/>
        <a:lstStyle/>
        <a:p>
          <a:endParaRPr lang="en-US"/>
        </a:p>
      </dgm:t>
    </dgm:pt>
    <dgm:pt modelId="{903BB38E-09F1-3E44-8E0C-CAF85A518684}">
      <dgm:prSet phldrT="[Text]"/>
      <dgm:spPr/>
      <dgm:t>
        <a:bodyPr/>
        <a:lstStyle/>
        <a:p>
          <a:r>
            <a:rPr lang="en-US" dirty="0"/>
            <a:t>What do we know about WNV? </a:t>
          </a:r>
        </a:p>
      </dgm:t>
    </dgm:pt>
    <dgm:pt modelId="{46D36439-58F7-3D4B-8693-184E9DC86504}" type="parTrans" cxnId="{DF6C56D0-3885-7B41-8578-AFEABBFAE53C}">
      <dgm:prSet/>
      <dgm:spPr/>
      <dgm:t>
        <a:bodyPr/>
        <a:lstStyle/>
        <a:p>
          <a:endParaRPr lang="en-US"/>
        </a:p>
      </dgm:t>
    </dgm:pt>
    <dgm:pt modelId="{6761F707-77DB-9B44-8B13-3945B4E7F2BC}" type="sibTrans" cxnId="{DF6C56D0-3885-7B41-8578-AFEABBFAE53C}">
      <dgm:prSet/>
      <dgm:spPr/>
      <dgm:t>
        <a:bodyPr/>
        <a:lstStyle/>
        <a:p>
          <a:endParaRPr lang="en-US"/>
        </a:p>
      </dgm:t>
    </dgm:pt>
    <dgm:pt modelId="{6D7C6C0A-F35D-6349-B2A3-8BF1EAC9CED1}">
      <dgm:prSet phldrT="[Text]"/>
      <dgm:spPr/>
      <dgm:t>
        <a:bodyPr/>
        <a:lstStyle/>
        <a:p>
          <a:r>
            <a:rPr lang="en-US" dirty="0"/>
            <a:t>We monitor where mosquitoes and humans with WNV are</a:t>
          </a:r>
        </a:p>
      </dgm:t>
    </dgm:pt>
    <dgm:pt modelId="{713CB7F9-AE32-5246-973A-2C8709E7D2F7}" type="parTrans" cxnId="{0C5B9D2B-D507-B245-82EF-FC71C8928C1F}">
      <dgm:prSet/>
      <dgm:spPr/>
      <dgm:t>
        <a:bodyPr/>
        <a:lstStyle/>
        <a:p>
          <a:endParaRPr lang="en-US"/>
        </a:p>
      </dgm:t>
    </dgm:pt>
    <dgm:pt modelId="{A0631D60-EB98-C84D-A8A8-6962BB3EC05B}" type="sibTrans" cxnId="{0C5B9D2B-D507-B245-82EF-FC71C8928C1F}">
      <dgm:prSet/>
      <dgm:spPr/>
      <dgm:t>
        <a:bodyPr/>
        <a:lstStyle/>
        <a:p>
          <a:endParaRPr lang="en-US"/>
        </a:p>
      </dgm:t>
    </dgm:pt>
    <dgm:pt modelId="{ED697EFF-09E0-C141-BA6A-CA5E257F6F0D}">
      <dgm:prSet phldrT="[Text]"/>
      <dgm:spPr/>
      <dgm:t>
        <a:bodyPr/>
        <a:lstStyle/>
        <a:p>
          <a:r>
            <a:rPr lang="en-US" dirty="0"/>
            <a:t>What do we not know about WNV? </a:t>
          </a:r>
        </a:p>
      </dgm:t>
    </dgm:pt>
    <dgm:pt modelId="{82DCA547-E322-9343-B3DB-F6246F3BF8CE}" type="parTrans" cxnId="{5C00C507-CD36-9347-8843-71BEE1046EF8}">
      <dgm:prSet/>
      <dgm:spPr/>
      <dgm:t>
        <a:bodyPr/>
        <a:lstStyle/>
        <a:p>
          <a:endParaRPr lang="en-US"/>
        </a:p>
      </dgm:t>
    </dgm:pt>
    <dgm:pt modelId="{AE51941A-4CA9-604B-AA66-66DD34271511}" type="sibTrans" cxnId="{5C00C507-CD36-9347-8843-71BEE1046EF8}">
      <dgm:prSet/>
      <dgm:spPr/>
      <dgm:t>
        <a:bodyPr/>
        <a:lstStyle/>
        <a:p>
          <a:endParaRPr lang="en-US"/>
        </a:p>
      </dgm:t>
    </dgm:pt>
    <dgm:pt modelId="{5F06704B-E757-4242-8627-E1AA37D8DB33}">
      <dgm:prSet phldrT="[Text]"/>
      <dgm:spPr/>
      <dgm:t>
        <a:bodyPr/>
        <a:lstStyle/>
        <a:p>
          <a:r>
            <a:rPr lang="en-US" dirty="0"/>
            <a:t>Where and when processes necessary for WNV transmission happen, such as mosquito biting or, assuming a bite happens, transmission. </a:t>
          </a:r>
        </a:p>
      </dgm:t>
    </dgm:pt>
    <dgm:pt modelId="{80B44019-53B7-BE4A-AA54-3C9185C84CB6}" type="parTrans" cxnId="{D182AFAB-468B-A24A-83C5-466D1DA00464}">
      <dgm:prSet/>
      <dgm:spPr/>
      <dgm:t>
        <a:bodyPr/>
        <a:lstStyle/>
        <a:p>
          <a:endParaRPr lang="en-US"/>
        </a:p>
      </dgm:t>
    </dgm:pt>
    <dgm:pt modelId="{B6EDC0AC-18C2-1E4F-93AB-55311C63C4E1}" type="sibTrans" cxnId="{D182AFAB-468B-A24A-83C5-466D1DA00464}">
      <dgm:prSet/>
      <dgm:spPr/>
      <dgm:t>
        <a:bodyPr/>
        <a:lstStyle/>
        <a:p>
          <a:endParaRPr lang="en-US"/>
        </a:p>
      </dgm:t>
    </dgm:pt>
    <dgm:pt modelId="{F3A4D588-4543-4F45-A644-005B4CDAA936}" type="pres">
      <dgm:prSet presAssocID="{35C674E3-4695-8643-82EA-0D162B5DAE63}" presName="Name0" presStyleCnt="0">
        <dgm:presLayoutVars>
          <dgm:dir/>
          <dgm:animLvl val="lvl"/>
          <dgm:resizeHandles val="exact"/>
        </dgm:presLayoutVars>
      </dgm:prSet>
      <dgm:spPr/>
    </dgm:pt>
    <dgm:pt modelId="{E8C4C3D0-2DA8-C846-B2A2-65F4CCBC2B98}" type="pres">
      <dgm:prSet presAssocID="{36DCA1A2-FC4B-5244-A9BE-2AD788FDE3FC}" presName="linNode" presStyleCnt="0"/>
      <dgm:spPr/>
    </dgm:pt>
    <dgm:pt modelId="{1963FF50-0676-6540-88F7-A5A416454744}" type="pres">
      <dgm:prSet presAssocID="{36DCA1A2-FC4B-5244-A9BE-2AD788FDE3F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C2A2205-4A3C-D943-A007-694C43A90BA7}" type="pres">
      <dgm:prSet presAssocID="{36DCA1A2-FC4B-5244-A9BE-2AD788FDE3FC}" presName="descendantText" presStyleLbl="alignAccFollowNode1" presStyleIdx="0" presStyleCnt="3">
        <dgm:presLayoutVars>
          <dgm:bulletEnabled val="1"/>
        </dgm:presLayoutVars>
      </dgm:prSet>
      <dgm:spPr/>
    </dgm:pt>
    <dgm:pt modelId="{956E4460-970F-BC49-B2D1-735ACEF2439E}" type="pres">
      <dgm:prSet presAssocID="{73D92B8C-A524-BB47-9C39-4DA701885BFC}" presName="sp" presStyleCnt="0"/>
      <dgm:spPr/>
    </dgm:pt>
    <dgm:pt modelId="{FF94C3AF-E9D6-DB41-AF94-178195900065}" type="pres">
      <dgm:prSet presAssocID="{903BB38E-09F1-3E44-8E0C-CAF85A518684}" presName="linNode" presStyleCnt="0"/>
      <dgm:spPr/>
    </dgm:pt>
    <dgm:pt modelId="{5B700972-E4B2-984B-BB61-1AE95303197C}" type="pres">
      <dgm:prSet presAssocID="{903BB38E-09F1-3E44-8E0C-CAF85A51868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C880FB5-0B54-A946-BB38-72064DA50394}" type="pres">
      <dgm:prSet presAssocID="{903BB38E-09F1-3E44-8E0C-CAF85A518684}" presName="descendantText" presStyleLbl="alignAccFollowNode1" presStyleIdx="1" presStyleCnt="3">
        <dgm:presLayoutVars>
          <dgm:bulletEnabled val="1"/>
        </dgm:presLayoutVars>
      </dgm:prSet>
      <dgm:spPr/>
    </dgm:pt>
    <dgm:pt modelId="{5E854A2E-B2FD-C643-A785-6039F2D345D2}" type="pres">
      <dgm:prSet presAssocID="{6761F707-77DB-9B44-8B13-3945B4E7F2BC}" presName="sp" presStyleCnt="0"/>
      <dgm:spPr/>
    </dgm:pt>
    <dgm:pt modelId="{4A4B41BA-4349-5049-B36B-A6A2A9A8A4D6}" type="pres">
      <dgm:prSet presAssocID="{ED697EFF-09E0-C141-BA6A-CA5E257F6F0D}" presName="linNode" presStyleCnt="0"/>
      <dgm:spPr/>
    </dgm:pt>
    <dgm:pt modelId="{40AAEA1E-0A69-FD4A-8BD5-6179884F329A}" type="pres">
      <dgm:prSet presAssocID="{ED697EFF-09E0-C141-BA6A-CA5E257F6F0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523314D-2A0C-5443-A240-2244301ED569}" type="pres">
      <dgm:prSet presAssocID="{ED697EFF-09E0-C141-BA6A-CA5E257F6F0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C00C507-CD36-9347-8843-71BEE1046EF8}" srcId="{35C674E3-4695-8643-82EA-0D162B5DAE63}" destId="{ED697EFF-09E0-C141-BA6A-CA5E257F6F0D}" srcOrd="2" destOrd="0" parTransId="{82DCA547-E322-9343-B3DB-F6246F3BF8CE}" sibTransId="{AE51941A-4CA9-604B-AA66-66DD34271511}"/>
    <dgm:cxn modelId="{0C5B9D2B-D507-B245-82EF-FC71C8928C1F}" srcId="{903BB38E-09F1-3E44-8E0C-CAF85A518684}" destId="{6D7C6C0A-F35D-6349-B2A3-8BF1EAC9CED1}" srcOrd="0" destOrd="0" parTransId="{713CB7F9-AE32-5246-973A-2C8709E7D2F7}" sibTransId="{A0631D60-EB98-C84D-A8A8-6962BB3EC05B}"/>
    <dgm:cxn modelId="{627EB46A-EFBF-FA49-B91C-F8AC4B6B5BC5}" type="presOf" srcId="{903BB38E-09F1-3E44-8E0C-CAF85A518684}" destId="{5B700972-E4B2-984B-BB61-1AE95303197C}" srcOrd="0" destOrd="0" presId="urn:microsoft.com/office/officeart/2005/8/layout/vList5"/>
    <dgm:cxn modelId="{4001CA80-D12A-4C41-9F9C-BAFE45D958A7}" type="presOf" srcId="{ED697EFF-09E0-C141-BA6A-CA5E257F6F0D}" destId="{40AAEA1E-0A69-FD4A-8BD5-6179884F329A}" srcOrd="0" destOrd="0" presId="urn:microsoft.com/office/officeart/2005/8/layout/vList5"/>
    <dgm:cxn modelId="{79DFC48E-C0C6-8544-8324-D89BEEC04D6B}" srcId="{35C674E3-4695-8643-82EA-0D162B5DAE63}" destId="{36DCA1A2-FC4B-5244-A9BE-2AD788FDE3FC}" srcOrd="0" destOrd="0" parTransId="{B8EA97C7-B86F-1647-8388-269B85ED7D82}" sibTransId="{73D92B8C-A524-BB47-9C39-4DA701885BFC}"/>
    <dgm:cxn modelId="{C5BAC495-5953-0647-8A63-E11A72CF2E46}" type="presOf" srcId="{D4EDFF8A-E148-864A-BADF-972B834760EE}" destId="{BC2A2205-4A3C-D943-A007-694C43A90BA7}" srcOrd="0" destOrd="0" presId="urn:microsoft.com/office/officeart/2005/8/layout/vList5"/>
    <dgm:cxn modelId="{DBF492A4-F60F-2D44-AC08-46401528293F}" type="presOf" srcId="{6D7C6C0A-F35D-6349-B2A3-8BF1EAC9CED1}" destId="{2C880FB5-0B54-A946-BB38-72064DA50394}" srcOrd="0" destOrd="0" presId="urn:microsoft.com/office/officeart/2005/8/layout/vList5"/>
    <dgm:cxn modelId="{D182AFAB-468B-A24A-83C5-466D1DA00464}" srcId="{ED697EFF-09E0-C141-BA6A-CA5E257F6F0D}" destId="{5F06704B-E757-4242-8627-E1AA37D8DB33}" srcOrd="0" destOrd="0" parTransId="{80B44019-53B7-BE4A-AA54-3C9185C84CB6}" sibTransId="{B6EDC0AC-18C2-1E4F-93AB-55311C63C4E1}"/>
    <dgm:cxn modelId="{47035BAE-21DA-9F45-93E9-B50979A7EC18}" type="presOf" srcId="{35C674E3-4695-8643-82EA-0D162B5DAE63}" destId="{F3A4D588-4543-4F45-A644-005B4CDAA936}" srcOrd="0" destOrd="0" presId="urn:microsoft.com/office/officeart/2005/8/layout/vList5"/>
    <dgm:cxn modelId="{DF6C56D0-3885-7B41-8578-AFEABBFAE53C}" srcId="{35C674E3-4695-8643-82EA-0D162B5DAE63}" destId="{903BB38E-09F1-3E44-8E0C-CAF85A518684}" srcOrd="1" destOrd="0" parTransId="{46D36439-58F7-3D4B-8693-184E9DC86504}" sibTransId="{6761F707-77DB-9B44-8B13-3945B4E7F2BC}"/>
    <dgm:cxn modelId="{CB4C3EE4-ED7C-0742-8F53-82DC737D2B76}" type="presOf" srcId="{5F06704B-E757-4242-8627-E1AA37D8DB33}" destId="{1523314D-2A0C-5443-A240-2244301ED569}" srcOrd="0" destOrd="0" presId="urn:microsoft.com/office/officeart/2005/8/layout/vList5"/>
    <dgm:cxn modelId="{F57F47E9-D1D3-8443-84AE-E5AC44AF8F67}" srcId="{36DCA1A2-FC4B-5244-A9BE-2AD788FDE3FC}" destId="{D4EDFF8A-E148-864A-BADF-972B834760EE}" srcOrd="0" destOrd="0" parTransId="{B31514B9-9417-EC4A-ABC0-34D0EE7F6F87}" sibTransId="{15E8D039-EA50-2E4A-9760-CDB3675F2A76}"/>
    <dgm:cxn modelId="{D07288EB-1B76-3445-802F-5E29D11F5A78}" type="presOf" srcId="{36DCA1A2-FC4B-5244-A9BE-2AD788FDE3FC}" destId="{1963FF50-0676-6540-88F7-A5A416454744}" srcOrd="0" destOrd="0" presId="urn:microsoft.com/office/officeart/2005/8/layout/vList5"/>
    <dgm:cxn modelId="{D9C92F5A-5599-3D4F-97DB-915015FDF3C9}" type="presParOf" srcId="{F3A4D588-4543-4F45-A644-005B4CDAA936}" destId="{E8C4C3D0-2DA8-C846-B2A2-65F4CCBC2B98}" srcOrd="0" destOrd="0" presId="urn:microsoft.com/office/officeart/2005/8/layout/vList5"/>
    <dgm:cxn modelId="{4109E287-8ABE-CB46-B49A-71788E177DA8}" type="presParOf" srcId="{E8C4C3D0-2DA8-C846-B2A2-65F4CCBC2B98}" destId="{1963FF50-0676-6540-88F7-A5A416454744}" srcOrd="0" destOrd="0" presId="urn:microsoft.com/office/officeart/2005/8/layout/vList5"/>
    <dgm:cxn modelId="{42F06D18-162A-E64A-80CC-46C94930E4B4}" type="presParOf" srcId="{E8C4C3D0-2DA8-C846-B2A2-65F4CCBC2B98}" destId="{BC2A2205-4A3C-D943-A007-694C43A90BA7}" srcOrd="1" destOrd="0" presId="urn:microsoft.com/office/officeart/2005/8/layout/vList5"/>
    <dgm:cxn modelId="{46C3747C-F533-AB4B-A80E-B4495F5E649F}" type="presParOf" srcId="{F3A4D588-4543-4F45-A644-005B4CDAA936}" destId="{956E4460-970F-BC49-B2D1-735ACEF2439E}" srcOrd="1" destOrd="0" presId="urn:microsoft.com/office/officeart/2005/8/layout/vList5"/>
    <dgm:cxn modelId="{0671B4B1-77FB-A446-BC52-9C7631608D6F}" type="presParOf" srcId="{F3A4D588-4543-4F45-A644-005B4CDAA936}" destId="{FF94C3AF-E9D6-DB41-AF94-178195900065}" srcOrd="2" destOrd="0" presId="urn:microsoft.com/office/officeart/2005/8/layout/vList5"/>
    <dgm:cxn modelId="{B097B4E1-C153-8740-98AB-881F0BA189D1}" type="presParOf" srcId="{FF94C3AF-E9D6-DB41-AF94-178195900065}" destId="{5B700972-E4B2-984B-BB61-1AE95303197C}" srcOrd="0" destOrd="0" presId="urn:microsoft.com/office/officeart/2005/8/layout/vList5"/>
    <dgm:cxn modelId="{16A8E7C1-291B-BE4D-93C9-F7AAE0B84EE1}" type="presParOf" srcId="{FF94C3AF-E9D6-DB41-AF94-178195900065}" destId="{2C880FB5-0B54-A946-BB38-72064DA50394}" srcOrd="1" destOrd="0" presId="urn:microsoft.com/office/officeart/2005/8/layout/vList5"/>
    <dgm:cxn modelId="{51F21245-47C7-7147-A46E-278A750BE492}" type="presParOf" srcId="{F3A4D588-4543-4F45-A644-005B4CDAA936}" destId="{5E854A2E-B2FD-C643-A785-6039F2D345D2}" srcOrd="3" destOrd="0" presId="urn:microsoft.com/office/officeart/2005/8/layout/vList5"/>
    <dgm:cxn modelId="{8BB2AC1E-7B7D-1E4E-A105-BEC3A6E31214}" type="presParOf" srcId="{F3A4D588-4543-4F45-A644-005B4CDAA936}" destId="{4A4B41BA-4349-5049-B36B-A6A2A9A8A4D6}" srcOrd="4" destOrd="0" presId="urn:microsoft.com/office/officeart/2005/8/layout/vList5"/>
    <dgm:cxn modelId="{514339ED-736C-C34D-9614-8B1AF943B2EB}" type="presParOf" srcId="{4A4B41BA-4349-5049-B36B-A6A2A9A8A4D6}" destId="{40AAEA1E-0A69-FD4A-8BD5-6179884F329A}" srcOrd="0" destOrd="0" presId="urn:microsoft.com/office/officeart/2005/8/layout/vList5"/>
    <dgm:cxn modelId="{80A3FE4E-43BC-A343-9725-FD1CF3082477}" type="presParOf" srcId="{4A4B41BA-4349-5049-B36B-A6A2A9A8A4D6}" destId="{1523314D-2A0C-5443-A240-2244301ED56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accent1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CDD92E-62B2-3E45-A70E-919DC7652DC9}" type="doc">
      <dgm:prSet loTypeId="urn:microsoft.com/office/officeart/2005/8/layout/hProcess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2462FA-5D45-274B-AE1C-82A62A25E7D3}">
      <dgm:prSet phldrT="[Text]"/>
      <dgm:spPr/>
      <dgm:t>
        <a:bodyPr/>
        <a:lstStyle/>
        <a:p>
          <a:r>
            <a:rPr lang="en-US" dirty="0"/>
            <a:t>Land Surface Temperature</a:t>
          </a:r>
        </a:p>
      </dgm:t>
    </dgm:pt>
    <dgm:pt modelId="{C17431C5-45C3-EB4A-BF19-4DC5A6A5DA5B}" type="parTrans" cxnId="{FC626967-8B7E-1949-86D8-F2C685392BC0}">
      <dgm:prSet/>
      <dgm:spPr/>
      <dgm:t>
        <a:bodyPr/>
        <a:lstStyle/>
        <a:p>
          <a:endParaRPr lang="en-US"/>
        </a:p>
      </dgm:t>
    </dgm:pt>
    <dgm:pt modelId="{F457B28F-AC02-6346-B255-035A663AC431}" type="sibTrans" cxnId="{FC626967-8B7E-1949-86D8-F2C685392BC0}">
      <dgm:prSet/>
      <dgm:spPr/>
      <dgm:t>
        <a:bodyPr/>
        <a:lstStyle/>
        <a:p>
          <a:endParaRPr lang="en-US"/>
        </a:p>
      </dgm:t>
    </dgm:pt>
    <dgm:pt modelId="{4B110D3F-D4AC-D242-A2B8-707B3EBB713A}">
      <dgm:prSet phldrT="[Text]"/>
      <dgm:spPr/>
      <dgm:t>
        <a:bodyPr/>
        <a:lstStyle/>
        <a:p>
          <a:r>
            <a:rPr lang="en-US" dirty="0"/>
            <a:t>Air temperature modeling</a:t>
          </a:r>
        </a:p>
      </dgm:t>
    </dgm:pt>
    <dgm:pt modelId="{1877AABE-F93A-2249-B221-74F8603FA876}" type="parTrans" cxnId="{B533A213-C77A-9541-A3FA-477BEEBBB46C}">
      <dgm:prSet/>
      <dgm:spPr/>
      <dgm:t>
        <a:bodyPr/>
        <a:lstStyle/>
        <a:p>
          <a:endParaRPr lang="en-US"/>
        </a:p>
      </dgm:t>
    </dgm:pt>
    <dgm:pt modelId="{41AC150C-35FC-B645-B38E-C447715CC470}" type="sibTrans" cxnId="{B533A213-C77A-9541-A3FA-477BEEBBB46C}">
      <dgm:prSet/>
      <dgm:spPr/>
      <dgm:t>
        <a:bodyPr/>
        <a:lstStyle/>
        <a:p>
          <a:endParaRPr lang="en-US"/>
        </a:p>
      </dgm:t>
    </dgm:pt>
    <dgm:pt modelId="{28646893-5C86-0D4B-92B4-AFB6833D5063}">
      <dgm:prSet phldrT="[Text]"/>
      <dgm:spPr/>
      <dgm:t>
        <a:bodyPr/>
        <a:lstStyle/>
        <a:p>
          <a:r>
            <a:rPr lang="en-US" dirty="0"/>
            <a:t>Air Temperature</a:t>
          </a:r>
        </a:p>
      </dgm:t>
    </dgm:pt>
    <dgm:pt modelId="{89A1CA60-C170-744E-8DA8-C4644ACC7CF0}" type="parTrans" cxnId="{431C2285-099E-C942-97A4-00799ABEB172}">
      <dgm:prSet/>
      <dgm:spPr/>
      <dgm:t>
        <a:bodyPr/>
        <a:lstStyle/>
        <a:p>
          <a:endParaRPr lang="en-US"/>
        </a:p>
      </dgm:t>
    </dgm:pt>
    <dgm:pt modelId="{B4D0D445-E38F-7749-8B80-CF9706A5AB75}" type="sibTrans" cxnId="{431C2285-099E-C942-97A4-00799ABEB172}">
      <dgm:prSet/>
      <dgm:spPr/>
      <dgm:t>
        <a:bodyPr/>
        <a:lstStyle/>
        <a:p>
          <a:endParaRPr lang="en-US"/>
        </a:p>
      </dgm:t>
    </dgm:pt>
    <dgm:pt modelId="{9EE0D5B6-D76F-234F-9C94-AB54D9D67FC8}">
      <dgm:prSet phldrT="[Text]"/>
      <dgm:spPr/>
      <dgm:t>
        <a:bodyPr/>
        <a:lstStyle/>
        <a:p>
          <a:r>
            <a:rPr lang="en-US" dirty="0"/>
            <a:t>Laboratory </a:t>
          </a:r>
          <a:r>
            <a:rPr lang="en-US"/>
            <a:t>derived equations</a:t>
          </a:r>
          <a:endParaRPr lang="en-US" dirty="0"/>
        </a:p>
      </dgm:t>
    </dgm:pt>
    <dgm:pt modelId="{576725D9-C360-5447-84EB-E49335E782DE}" type="parTrans" cxnId="{BE0EF490-F7BC-8A4D-8908-5122D4BF6B7C}">
      <dgm:prSet/>
      <dgm:spPr/>
      <dgm:t>
        <a:bodyPr/>
        <a:lstStyle/>
        <a:p>
          <a:endParaRPr lang="en-US"/>
        </a:p>
      </dgm:t>
    </dgm:pt>
    <dgm:pt modelId="{6477A701-D2C7-8342-8BA4-08C19AA21D5D}" type="sibTrans" cxnId="{BE0EF490-F7BC-8A4D-8908-5122D4BF6B7C}">
      <dgm:prSet/>
      <dgm:spPr/>
      <dgm:t>
        <a:bodyPr/>
        <a:lstStyle/>
        <a:p>
          <a:endParaRPr lang="en-US"/>
        </a:p>
      </dgm:t>
    </dgm:pt>
    <dgm:pt modelId="{BEEC7028-46AB-1C42-9AFE-5EF0C4B6BFDB}">
      <dgm:prSet phldrT="[Text]"/>
      <dgm:spPr/>
      <dgm:t>
        <a:bodyPr/>
        <a:lstStyle/>
        <a:p>
          <a:r>
            <a:rPr lang="en-US" dirty="0"/>
            <a:t>Diurnal cycle &amp; landcover analysis</a:t>
          </a:r>
        </a:p>
      </dgm:t>
    </dgm:pt>
    <dgm:pt modelId="{DE5FDCAA-EE54-5A4C-B843-41065268581E}" type="parTrans" cxnId="{1363B7B7-E1EE-3F46-BCCC-2B2EEBC7B2E3}">
      <dgm:prSet/>
      <dgm:spPr/>
      <dgm:t>
        <a:bodyPr/>
        <a:lstStyle/>
        <a:p>
          <a:endParaRPr lang="en-US"/>
        </a:p>
      </dgm:t>
    </dgm:pt>
    <dgm:pt modelId="{27123AEF-9186-6049-864E-083926F755D8}" type="sibTrans" cxnId="{1363B7B7-E1EE-3F46-BCCC-2B2EEBC7B2E3}">
      <dgm:prSet/>
      <dgm:spPr/>
      <dgm:t>
        <a:bodyPr/>
        <a:lstStyle/>
        <a:p>
          <a:endParaRPr lang="en-US"/>
        </a:p>
      </dgm:t>
    </dgm:pt>
    <dgm:pt modelId="{7C724215-C736-514C-8869-9A1C95BC8A15}">
      <dgm:prSet phldrT="[Text]"/>
      <dgm:spPr/>
      <dgm:t>
        <a:bodyPr/>
        <a:lstStyle/>
        <a:p>
          <a:r>
            <a:rPr lang="en-US" dirty="0"/>
            <a:t>Biting and transmission rates</a:t>
          </a:r>
        </a:p>
      </dgm:t>
    </dgm:pt>
    <dgm:pt modelId="{E78FEEE8-192F-C440-8751-D7CE4CC7E9BD}" type="sibTrans" cxnId="{644030F5-3168-7543-B459-5FBE0830CF8B}">
      <dgm:prSet/>
      <dgm:spPr/>
      <dgm:t>
        <a:bodyPr/>
        <a:lstStyle/>
        <a:p>
          <a:endParaRPr lang="en-US"/>
        </a:p>
      </dgm:t>
    </dgm:pt>
    <dgm:pt modelId="{F7FBE927-BED0-554F-B15D-8DE8E6C5EA85}" type="parTrans" cxnId="{644030F5-3168-7543-B459-5FBE0830CF8B}">
      <dgm:prSet/>
      <dgm:spPr/>
      <dgm:t>
        <a:bodyPr/>
        <a:lstStyle/>
        <a:p>
          <a:endParaRPr lang="en-US"/>
        </a:p>
      </dgm:t>
    </dgm:pt>
    <dgm:pt modelId="{1E80BE75-10A0-A54F-9159-4AA7E64883BF}" type="pres">
      <dgm:prSet presAssocID="{8BCDD92E-62B2-3E45-A70E-919DC7652DC9}" presName="theList" presStyleCnt="0">
        <dgm:presLayoutVars>
          <dgm:dir/>
          <dgm:animLvl val="lvl"/>
          <dgm:resizeHandles val="exact"/>
        </dgm:presLayoutVars>
      </dgm:prSet>
      <dgm:spPr/>
    </dgm:pt>
    <dgm:pt modelId="{CDE0D3F6-D98D-5D40-A1A8-114C1607DBDB}" type="pres">
      <dgm:prSet presAssocID="{1D2462FA-5D45-274B-AE1C-82A62A25E7D3}" presName="compNode" presStyleCnt="0"/>
      <dgm:spPr/>
    </dgm:pt>
    <dgm:pt modelId="{6696F688-CD6D-FE46-8296-09CBDC2902E1}" type="pres">
      <dgm:prSet presAssocID="{1D2462FA-5D45-274B-AE1C-82A62A25E7D3}" presName="noGeometry" presStyleCnt="0"/>
      <dgm:spPr/>
    </dgm:pt>
    <dgm:pt modelId="{67A42ABF-F382-694E-AFFA-BE907D1E2556}" type="pres">
      <dgm:prSet presAssocID="{1D2462FA-5D45-274B-AE1C-82A62A25E7D3}" presName="childTextVisible" presStyleLbl="bgAccFollowNode1" presStyleIdx="0" presStyleCnt="3">
        <dgm:presLayoutVars>
          <dgm:bulletEnabled val="1"/>
        </dgm:presLayoutVars>
      </dgm:prSet>
      <dgm:spPr/>
    </dgm:pt>
    <dgm:pt modelId="{D02F9B5A-3014-F74F-9E7B-F4BA7D7D010C}" type="pres">
      <dgm:prSet presAssocID="{1D2462FA-5D45-274B-AE1C-82A62A25E7D3}" presName="childTextHidden" presStyleLbl="bgAccFollowNode1" presStyleIdx="0" presStyleCnt="3"/>
      <dgm:spPr/>
    </dgm:pt>
    <dgm:pt modelId="{27A8CC97-223F-2640-B341-16BBE485FACD}" type="pres">
      <dgm:prSet presAssocID="{1D2462FA-5D45-274B-AE1C-82A62A25E7D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6DD64B0-004D-5746-BBA4-DD58CB4AA1DE}" type="pres">
      <dgm:prSet presAssocID="{1D2462FA-5D45-274B-AE1C-82A62A25E7D3}" presName="aSpace" presStyleCnt="0"/>
      <dgm:spPr/>
    </dgm:pt>
    <dgm:pt modelId="{4F053854-AEEE-794D-8AAF-86B1784C7C51}" type="pres">
      <dgm:prSet presAssocID="{28646893-5C86-0D4B-92B4-AFB6833D5063}" presName="compNode" presStyleCnt="0"/>
      <dgm:spPr/>
    </dgm:pt>
    <dgm:pt modelId="{2761164E-5CF1-424B-9276-1752ADDAC89D}" type="pres">
      <dgm:prSet presAssocID="{28646893-5C86-0D4B-92B4-AFB6833D5063}" presName="noGeometry" presStyleCnt="0"/>
      <dgm:spPr/>
    </dgm:pt>
    <dgm:pt modelId="{53F3FE52-0B17-994C-9D41-41387BD6C2CA}" type="pres">
      <dgm:prSet presAssocID="{28646893-5C86-0D4B-92B4-AFB6833D5063}" presName="childTextVisible" presStyleLbl="bgAccFollowNode1" presStyleIdx="1" presStyleCnt="3">
        <dgm:presLayoutVars>
          <dgm:bulletEnabled val="1"/>
        </dgm:presLayoutVars>
      </dgm:prSet>
      <dgm:spPr/>
    </dgm:pt>
    <dgm:pt modelId="{37BEB46F-1EDD-BC4F-92CB-C4231FB4569E}" type="pres">
      <dgm:prSet presAssocID="{28646893-5C86-0D4B-92B4-AFB6833D5063}" presName="childTextHidden" presStyleLbl="bgAccFollowNode1" presStyleIdx="1" presStyleCnt="3"/>
      <dgm:spPr/>
    </dgm:pt>
    <dgm:pt modelId="{E2C48068-EFDD-E84E-B6F3-70FF5C07289F}" type="pres">
      <dgm:prSet presAssocID="{28646893-5C86-0D4B-92B4-AFB6833D506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6F67B26-C991-9D4C-8156-5F9AE7C92900}" type="pres">
      <dgm:prSet presAssocID="{28646893-5C86-0D4B-92B4-AFB6833D5063}" presName="aSpace" presStyleCnt="0"/>
      <dgm:spPr/>
    </dgm:pt>
    <dgm:pt modelId="{81050BDC-86DD-754A-95B3-689773DD1C8C}" type="pres">
      <dgm:prSet presAssocID="{7C724215-C736-514C-8869-9A1C95BC8A15}" presName="compNode" presStyleCnt="0"/>
      <dgm:spPr/>
    </dgm:pt>
    <dgm:pt modelId="{34465FE3-DA34-1541-9BEA-EC0A5E9B6C83}" type="pres">
      <dgm:prSet presAssocID="{7C724215-C736-514C-8869-9A1C95BC8A15}" presName="noGeometry" presStyleCnt="0"/>
      <dgm:spPr/>
    </dgm:pt>
    <dgm:pt modelId="{A69FCF16-81EC-1243-88A6-4510FE1CCB22}" type="pres">
      <dgm:prSet presAssocID="{7C724215-C736-514C-8869-9A1C95BC8A15}" presName="childTextVisible" presStyleLbl="bgAccFollowNode1" presStyleIdx="2" presStyleCnt="3">
        <dgm:presLayoutVars>
          <dgm:bulletEnabled val="1"/>
        </dgm:presLayoutVars>
      </dgm:prSet>
      <dgm:spPr/>
    </dgm:pt>
    <dgm:pt modelId="{55BF1E62-1E14-B44E-9520-E0411EDA23C7}" type="pres">
      <dgm:prSet presAssocID="{7C724215-C736-514C-8869-9A1C95BC8A15}" presName="childTextHidden" presStyleLbl="bgAccFollowNode1" presStyleIdx="2" presStyleCnt="3"/>
      <dgm:spPr/>
    </dgm:pt>
    <dgm:pt modelId="{75A42089-FFF4-1945-A510-3DE6B016C847}" type="pres">
      <dgm:prSet presAssocID="{7C724215-C736-514C-8869-9A1C95BC8A15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E8EE701-27BE-854B-BD30-B7763018CDB6}" type="presOf" srcId="{BEEC7028-46AB-1C42-9AFE-5EF0C4B6BFDB}" destId="{A69FCF16-81EC-1243-88A6-4510FE1CCB22}" srcOrd="0" destOrd="0" presId="urn:microsoft.com/office/officeart/2005/8/layout/hProcess6"/>
    <dgm:cxn modelId="{047F1B09-5ECD-4A41-B769-12D1674B3285}" type="presOf" srcId="{BEEC7028-46AB-1C42-9AFE-5EF0C4B6BFDB}" destId="{55BF1E62-1E14-B44E-9520-E0411EDA23C7}" srcOrd="1" destOrd="0" presId="urn:microsoft.com/office/officeart/2005/8/layout/hProcess6"/>
    <dgm:cxn modelId="{B533A213-C77A-9541-A3FA-477BEEBBB46C}" srcId="{1D2462FA-5D45-274B-AE1C-82A62A25E7D3}" destId="{4B110D3F-D4AC-D242-A2B8-707B3EBB713A}" srcOrd="0" destOrd="0" parTransId="{1877AABE-F93A-2249-B221-74F8603FA876}" sibTransId="{41AC150C-35FC-B645-B38E-C447715CC470}"/>
    <dgm:cxn modelId="{AD801028-5B84-194C-AE3C-279A3F46D7B0}" type="presOf" srcId="{4B110D3F-D4AC-D242-A2B8-707B3EBB713A}" destId="{67A42ABF-F382-694E-AFFA-BE907D1E2556}" srcOrd="0" destOrd="0" presId="urn:microsoft.com/office/officeart/2005/8/layout/hProcess6"/>
    <dgm:cxn modelId="{9F474C52-BC2A-EC4C-B183-5E9020677933}" type="presOf" srcId="{7C724215-C736-514C-8869-9A1C95BC8A15}" destId="{75A42089-FFF4-1945-A510-3DE6B016C847}" srcOrd="0" destOrd="0" presId="urn:microsoft.com/office/officeart/2005/8/layout/hProcess6"/>
    <dgm:cxn modelId="{2F9C485E-6EC8-944D-B294-02E172C8790A}" type="presOf" srcId="{28646893-5C86-0D4B-92B4-AFB6833D5063}" destId="{E2C48068-EFDD-E84E-B6F3-70FF5C07289F}" srcOrd="0" destOrd="0" presId="urn:microsoft.com/office/officeart/2005/8/layout/hProcess6"/>
    <dgm:cxn modelId="{FC626967-8B7E-1949-86D8-F2C685392BC0}" srcId="{8BCDD92E-62B2-3E45-A70E-919DC7652DC9}" destId="{1D2462FA-5D45-274B-AE1C-82A62A25E7D3}" srcOrd="0" destOrd="0" parTransId="{C17431C5-45C3-EB4A-BF19-4DC5A6A5DA5B}" sibTransId="{F457B28F-AC02-6346-B255-035A663AC431}"/>
    <dgm:cxn modelId="{431C2285-099E-C942-97A4-00799ABEB172}" srcId="{8BCDD92E-62B2-3E45-A70E-919DC7652DC9}" destId="{28646893-5C86-0D4B-92B4-AFB6833D5063}" srcOrd="1" destOrd="0" parTransId="{89A1CA60-C170-744E-8DA8-C4644ACC7CF0}" sibTransId="{B4D0D445-E38F-7749-8B80-CF9706A5AB75}"/>
    <dgm:cxn modelId="{BE0EF490-F7BC-8A4D-8908-5122D4BF6B7C}" srcId="{28646893-5C86-0D4B-92B4-AFB6833D5063}" destId="{9EE0D5B6-D76F-234F-9C94-AB54D9D67FC8}" srcOrd="0" destOrd="0" parTransId="{576725D9-C360-5447-84EB-E49335E782DE}" sibTransId="{6477A701-D2C7-8342-8BA4-08C19AA21D5D}"/>
    <dgm:cxn modelId="{8AE563AD-0592-274E-8572-ECECA06E1400}" type="presOf" srcId="{4B110D3F-D4AC-D242-A2B8-707B3EBB713A}" destId="{D02F9B5A-3014-F74F-9E7B-F4BA7D7D010C}" srcOrd="1" destOrd="0" presId="urn:microsoft.com/office/officeart/2005/8/layout/hProcess6"/>
    <dgm:cxn modelId="{1363B7B7-E1EE-3F46-BCCC-2B2EEBC7B2E3}" srcId="{7C724215-C736-514C-8869-9A1C95BC8A15}" destId="{BEEC7028-46AB-1C42-9AFE-5EF0C4B6BFDB}" srcOrd="0" destOrd="0" parTransId="{DE5FDCAA-EE54-5A4C-B843-41065268581E}" sibTransId="{27123AEF-9186-6049-864E-083926F755D8}"/>
    <dgm:cxn modelId="{735819CC-BEA6-344D-8972-E6B1C773A1F7}" type="presOf" srcId="{9EE0D5B6-D76F-234F-9C94-AB54D9D67FC8}" destId="{53F3FE52-0B17-994C-9D41-41387BD6C2CA}" srcOrd="0" destOrd="0" presId="urn:microsoft.com/office/officeart/2005/8/layout/hProcess6"/>
    <dgm:cxn modelId="{F7C5D7F0-243A-1941-9BCE-FCF1F782B615}" type="presOf" srcId="{1D2462FA-5D45-274B-AE1C-82A62A25E7D3}" destId="{27A8CC97-223F-2640-B341-16BBE485FACD}" srcOrd="0" destOrd="0" presId="urn:microsoft.com/office/officeart/2005/8/layout/hProcess6"/>
    <dgm:cxn modelId="{644030F5-3168-7543-B459-5FBE0830CF8B}" srcId="{8BCDD92E-62B2-3E45-A70E-919DC7652DC9}" destId="{7C724215-C736-514C-8869-9A1C95BC8A15}" srcOrd="2" destOrd="0" parTransId="{F7FBE927-BED0-554F-B15D-8DE8E6C5EA85}" sibTransId="{E78FEEE8-192F-C440-8751-D7CE4CC7E9BD}"/>
    <dgm:cxn modelId="{F70EFEF7-62AE-6343-B1E3-32F8109B3914}" type="presOf" srcId="{8BCDD92E-62B2-3E45-A70E-919DC7652DC9}" destId="{1E80BE75-10A0-A54F-9159-4AA7E64883BF}" srcOrd="0" destOrd="0" presId="urn:microsoft.com/office/officeart/2005/8/layout/hProcess6"/>
    <dgm:cxn modelId="{E5AEBAFF-80E7-394A-9FB1-BC9D165A1A9B}" type="presOf" srcId="{9EE0D5B6-D76F-234F-9C94-AB54D9D67FC8}" destId="{37BEB46F-1EDD-BC4F-92CB-C4231FB4569E}" srcOrd="1" destOrd="0" presId="urn:microsoft.com/office/officeart/2005/8/layout/hProcess6"/>
    <dgm:cxn modelId="{32345B67-A10C-A348-9EAF-F62F44CD5191}" type="presParOf" srcId="{1E80BE75-10A0-A54F-9159-4AA7E64883BF}" destId="{CDE0D3F6-D98D-5D40-A1A8-114C1607DBDB}" srcOrd="0" destOrd="0" presId="urn:microsoft.com/office/officeart/2005/8/layout/hProcess6"/>
    <dgm:cxn modelId="{149D47E4-ABC9-BC4E-94C6-5EAC12995B03}" type="presParOf" srcId="{CDE0D3F6-D98D-5D40-A1A8-114C1607DBDB}" destId="{6696F688-CD6D-FE46-8296-09CBDC2902E1}" srcOrd="0" destOrd="0" presId="urn:microsoft.com/office/officeart/2005/8/layout/hProcess6"/>
    <dgm:cxn modelId="{8D76741C-9BD5-814A-91B6-163A6540FB48}" type="presParOf" srcId="{CDE0D3F6-D98D-5D40-A1A8-114C1607DBDB}" destId="{67A42ABF-F382-694E-AFFA-BE907D1E2556}" srcOrd="1" destOrd="0" presId="urn:microsoft.com/office/officeart/2005/8/layout/hProcess6"/>
    <dgm:cxn modelId="{42514B99-C84E-5145-97F2-0BB5654996EA}" type="presParOf" srcId="{CDE0D3F6-D98D-5D40-A1A8-114C1607DBDB}" destId="{D02F9B5A-3014-F74F-9E7B-F4BA7D7D010C}" srcOrd="2" destOrd="0" presId="urn:microsoft.com/office/officeart/2005/8/layout/hProcess6"/>
    <dgm:cxn modelId="{ED8FCFE2-61DE-564D-955F-CF551CE00A5A}" type="presParOf" srcId="{CDE0D3F6-D98D-5D40-A1A8-114C1607DBDB}" destId="{27A8CC97-223F-2640-B341-16BBE485FACD}" srcOrd="3" destOrd="0" presId="urn:microsoft.com/office/officeart/2005/8/layout/hProcess6"/>
    <dgm:cxn modelId="{092C7B4C-558D-FC45-A7BC-67B707A102B3}" type="presParOf" srcId="{1E80BE75-10A0-A54F-9159-4AA7E64883BF}" destId="{06DD64B0-004D-5746-BBA4-DD58CB4AA1DE}" srcOrd="1" destOrd="0" presId="urn:microsoft.com/office/officeart/2005/8/layout/hProcess6"/>
    <dgm:cxn modelId="{750B5DAB-2C71-C840-9284-37ED9F24F04E}" type="presParOf" srcId="{1E80BE75-10A0-A54F-9159-4AA7E64883BF}" destId="{4F053854-AEEE-794D-8AAF-86B1784C7C51}" srcOrd="2" destOrd="0" presId="urn:microsoft.com/office/officeart/2005/8/layout/hProcess6"/>
    <dgm:cxn modelId="{9D077099-7633-CD4E-AE13-D0B5B494DADA}" type="presParOf" srcId="{4F053854-AEEE-794D-8AAF-86B1784C7C51}" destId="{2761164E-5CF1-424B-9276-1752ADDAC89D}" srcOrd="0" destOrd="0" presId="urn:microsoft.com/office/officeart/2005/8/layout/hProcess6"/>
    <dgm:cxn modelId="{78722CEC-6E27-094F-8C2A-9386ED86A747}" type="presParOf" srcId="{4F053854-AEEE-794D-8AAF-86B1784C7C51}" destId="{53F3FE52-0B17-994C-9D41-41387BD6C2CA}" srcOrd="1" destOrd="0" presId="urn:microsoft.com/office/officeart/2005/8/layout/hProcess6"/>
    <dgm:cxn modelId="{DB230D62-C660-B749-97E6-A41C6CCE9BC4}" type="presParOf" srcId="{4F053854-AEEE-794D-8AAF-86B1784C7C51}" destId="{37BEB46F-1EDD-BC4F-92CB-C4231FB4569E}" srcOrd="2" destOrd="0" presId="urn:microsoft.com/office/officeart/2005/8/layout/hProcess6"/>
    <dgm:cxn modelId="{CE948813-E5EB-6546-BEDB-A89457D7305F}" type="presParOf" srcId="{4F053854-AEEE-794D-8AAF-86B1784C7C51}" destId="{E2C48068-EFDD-E84E-B6F3-70FF5C07289F}" srcOrd="3" destOrd="0" presId="urn:microsoft.com/office/officeart/2005/8/layout/hProcess6"/>
    <dgm:cxn modelId="{359B8B79-888E-5342-AD1D-80DBF9B6FB0F}" type="presParOf" srcId="{1E80BE75-10A0-A54F-9159-4AA7E64883BF}" destId="{86F67B26-C991-9D4C-8156-5F9AE7C92900}" srcOrd="3" destOrd="0" presId="urn:microsoft.com/office/officeart/2005/8/layout/hProcess6"/>
    <dgm:cxn modelId="{B2647D07-A370-6348-811C-2A2C27CC121F}" type="presParOf" srcId="{1E80BE75-10A0-A54F-9159-4AA7E64883BF}" destId="{81050BDC-86DD-754A-95B3-689773DD1C8C}" srcOrd="4" destOrd="0" presId="urn:microsoft.com/office/officeart/2005/8/layout/hProcess6"/>
    <dgm:cxn modelId="{2D6740D1-47E0-E446-AC0A-6382045A046B}" type="presParOf" srcId="{81050BDC-86DD-754A-95B3-689773DD1C8C}" destId="{34465FE3-DA34-1541-9BEA-EC0A5E9B6C83}" srcOrd="0" destOrd="0" presId="urn:microsoft.com/office/officeart/2005/8/layout/hProcess6"/>
    <dgm:cxn modelId="{8F6C2B17-A784-CE4A-8936-B614CB86B957}" type="presParOf" srcId="{81050BDC-86DD-754A-95B3-689773DD1C8C}" destId="{A69FCF16-81EC-1243-88A6-4510FE1CCB22}" srcOrd="1" destOrd="0" presId="urn:microsoft.com/office/officeart/2005/8/layout/hProcess6"/>
    <dgm:cxn modelId="{41C78624-91DE-2944-AFC7-BFD384E947D2}" type="presParOf" srcId="{81050BDC-86DD-754A-95B3-689773DD1C8C}" destId="{55BF1E62-1E14-B44E-9520-E0411EDA23C7}" srcOrd="2" destOrd="0" presId="urn:microsoft.com/office/officeart/2005/8/layout/hProcess6"/>
    <dgm:cxn modelId="{2DAB2EDD-B597-3E4A-BD81-321CF4FC4A78}" type="presParOf" srcId="{81050BDC-86DD-754A-95B3-689773DD1C8C}" destId="{75A42089-FFF4-1945-A510-3DE6B016C84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F9563A9-A2F8-FA44-AD12-3A87201306E6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8C9916A5-B38D-D941-A9A0-6A14FBFBF65F}">
      <dgm:prSet phldrT="[Text]"/>
      <dgm:spPr>
        <a:solidFill>
          <a:schemeClr val="bg2">
            <a:lumMod val="75000"/>
          </a:schemeClr>
        </a:solidFill>
        <a:effectLst/>
      </dgm:spPr>
      <dgm:t>
        <a:bodyPr/>
        <a:lstStyle/>
        <a:p>
          <a:r>
            <a:rPr lang="en-US" b="0" dirty="0">
              <a:solidFill>
                <a:schemeClr val="bg1"/>
              </a:solidFill>
            </a:rPr>
            <a:t>Introduction</a:t>
          </a:r>
        </a:p>
      </dgm:t>
    </dgm:pt>
    <dgm:pt modelId="{2B55CCD0-041C-2B4D-8D94-41562A16B897}" type="parTrans" cxnId="{547DE63B-FF3E-7B44-875D-0D32029F7F90}">
      <dgm:prSet/>
      <dgm:spPr/>
      <dgm:t>
        <a:bodyPr/>
        <a:lstStyle/>
        <a:p>
          <a:endParaRPr lang="en-US"/>
        </a:p>
      </dgm:t>
    </dgm:pt>
    <dgm:pt modelId="{C0CC2BBE-D7F6-A544-A842-C809D2953C0E}" type="sibTrans" cxnId="{547DE63B-FF3E-7B44-875D-0D32029F7F90}">
      <dgm:prSet/>
      <dgm:spPr/>
      <dgm:t>
        <a:bodyPr/>
        <a:lstStyle/>
        <a:p>
          <a:endParaRPr lang="en-US"/>
        </a:p>
      </dgm:t>
    </dgm:pt>
    <dgm:pt modelId="{44CE0677-269D-3041-ABCF-234EA3A77C7A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76731BCB-601C-384F-B173-7B7766E8AD5B}" type="parTrans" cxnId="{14CBAC81-B001-424A-99D7-A5C2C39C9AFF}">
      <dgm:prSet/>
      <dgm:spPr/>
      <dgm:t>
        <a:bodyPr/>
        <a:lstStyle/>
        <a:p>
          <a:endParaRPr lang="en-US"/>
        </a:p>
      </dgm:t>
    </dgm:pt>
    <dgm:pt modelId="{C4D2489C-59CC-1A4F-8546-8AFD588EAF6B}" type="sibTrans" cxnId="{14CBAC81-B001-424A-99D7-A5C2C39C9AFF}">
      <dgm:prSet/>
      <dgm:spPr/>
      <dgm:t>
        <a:bodyPr/>
        <a:lstStyle/>
        <a:p>
          <a:endParaRPr lang="en-US"/>
        </a:p>
      </dgm:t>
    </dgm:pt>
    <dgm:pt modelId="{6D6C77C3-8D16-434C-85B6-0D4390299DC0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3EB39946-03FC-9049-AB29-FF3BDC8F1C7F}" type="parTrans" cxnId="{CF4ACD6D-FFD6-404D-9834-528CCCFCB32F}">
      <dgm:prSet/>
      <dgm:spPr/>
      <dgm:t>
        <a:bodyPr/>
        <a:lstStyle/>
        <a:p>
          <a:endParaRPr lang="en-US"/>
        </a:p>
      </dgm:t>
    </dgm:pt>
    <dgm:pt modelId="{2336C337-E553-994E-9107-D2C9E3D4FBA2}" type="sibTrans" cxnId="{CF4ACD6D-FFD6-404D-9834-528CCCFCB32F}">
      <dgm:prSet/>
      <dgm:spPr/>
      <dgm:t>
        <a:bodyPr/>
        <a:lstStyle/>
        <a:p>
          <a:endParaRPr lang="en-US"/>
        </a:p>
      </dgm:t>
    </dgm:pt>
    <dgm:pt modelId="{74BAEBC4-2567-FA48-8DEA-8F508BD6433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Modeling</a:t>
          </a:r>
        </a:p>
      </dgm:t>
    </dgm:pt>
    <dgm:pt modelId="{9CD7057A-BD6F-1C41-A735-893D0CBD2FDC}" type="parTrans" cxnId="{E23EDD66-244C-FF4D-BA04-F9B4B7020BB3}">
      <dgm:prSet/>
      <dgm:spPr/>
      <dgm:t>
        <a:bodyPr/>
        <a:lstStyle/>
        <a:p>
          <a:endParaRPr lang="en-US"/>
        </a:p>
      </dgm:t>
    </dgm:pt>
    <dgm:pt modelId="{F2067904-6F59-9B49-9C22-BBFC23972929}" type="sibTrans" cxnId="{E23EDD66-244C-FF4D-BA04-F9B4B7020BB3}">
      <dgm:prSet/>
      <dgm:spPr/>
      <dgm:t>
        <a:bodyPr/>
        <a:lstStyle/>
        <a:p>
          <a:endParaRPr lang="en-US"/>
        </a:p>
      </dgm:t>
    </dgm:pt>
    <dgm:pt modelId="{0C246D59-EB71-674C-8FEF-A61B50477221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FF21F5E8-2428-0C4E-AFAE-25926AF489BC}" type="parTrans" cxnId="{7D3F625D-233A-8542-B58C-053FC50D2119}">
      <dgm:prSet/>
      <dgm:spPr/>
      <dgm:t>
        <a:bodyPr/>
        <a:lstStyle/>
        <a:p>
          <a:endParaRPr lang="en-US"/>
        </a:p>
      </dgm:t>
    </dgm:pt>
    <dgm:pt modelId="{09C1F042-4670-EA4C-B925-FA6C09DA0B3E}" type="sibTrans" cxnId="{7D3F625D-233A-8542-B58C-053FC50D2119}">
      <dgm:prSet/>
      <dgm:spPr/>
      <dgm:t>
        <a:bodyPr/>
        <a:lstStyle/>
        <a:p>
          <a:endParaRPr lang="en-US"/>
        </a:p>
      </dgm:t>
    </dgm:pt>
    <dgm:pt modelId="{C505F32A-1837-EF4A-B21D-E402C7EA667B}" type="pres">
      <dgm:prSet presAssocID="{AF9563A9-A2F8-FA44-AD12-3A87201306E6}" presName="Name0" presStyleCnt="0">
        <dgm:presLayoutVars>
          <dgm:dir/>
          <dgm:animLvl val="lvl"/>
          <dgm:resizeHandles val="exact"/>
        </dgm:presLayoutVars>
      </dgm:prSet>
      <dgm:spPr/>
    </dgm:pt>
    <dgm:pt modelId="{E3EBD221-A469-7746-9554-AD7BBA6B7E29}" type="pres">
      <dgm:prSet presAssocID="{8C9916A5-B38D-D941-A9A0-6A14FBFBF65F}" presName="parTxOnly" presStyleLbl="node1" presStyleIdx="0" presStyleCnt="5" custScaleY="35877" custLinFactNeighborX="-2688" custLinFactNeighborY="47560">
        <dgm:presLayoutVars>
          <dgm:chMax val="0"/>
          <dgm:chPref val="0"/>
          <dgm:bulletEnabled val="1"/>
        </dgm:presLayoutVars>
      </dgm:prSet>
      <dgm:spPr/>
    </dgm:pt>
    <dgm:pt modelId="{AB8FDA3B-BB01-AE40-ABC7-2636DE555E0D}" type="pres">
      <dgm:prSet presAssocID="{C0CC2BBE-D7F6-A544-A842-C809D2953C0E}" presName="parTxOnlySpace" presStyleCnt="0"/>
      <dgm:spPr/>
    </dgm:pt>
    <dgm:pt modelId="{3088B219-5972-BA49-97A7-F6788DAD0F5B}" type="pres">
      <dgm:prSet presAssocID="{6D6C77C3-8D16-434C-85B6-0D4390299DC0}" presName="parTxOnly" presStyleLbl="node1" presStyleIdx="1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1D588D3D-B9E9-0047-83BA-66DCEA69732A}" type="pres">
      <dgm:prSet presAssocID="{2336C337-E553-994E-9107-D2C9E3D4FBA2}" presName="parTxOnlySpace" presStyleCnt="0"/>
      <dgm:spPr/>
    </dgm:pt>
    <dgm:pt modelId="{BDCD564B-6476-1E44-87FD-BC1B4F28B86B}" type="pres">
      <dgm:prSet presAssocID="{74BAEBC4-2567-FA48-8DEA-8F508BD64334}" presName="parTxOnly" presStyleLbl="node1" presStyleIdx="2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597DB84D-D769-5646-8949-9967168ED6A2}" type="pres">
      <dgm:prSet presAssocID="{F2067904-6F59-9B49-9C22-BBFC23972929}" presName="parTxOnlySpace" presStyleCnt="0"/>
      <dgm:spPr/>
    </dgm:pt>
    <dgm:pt modelId="{6A242712-DBFD-0341-92D7-1C540998D890}" type="pres">
      <dgm:prSet presAssocID="{0C246D59-EB71-674C-8FEF-A61B50477221}" presName="parTxOnly" presStyleLbl="node1" presStyleIdx="3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  <dgm:pt modelId="{B8F401F6-722D-4949-B91E-BBD572CEC23B}" type="pres">
      <dgm:prSet presAssocID="{09C1F042-4670-EA4C-B925-FA6C09DA0B3E}" presName="parTxOnlySpace" presStyleCnt="0"/>
      <dgm:spPr/>
    </dgm:pt>
    <dgm:pt modelId="{A55AC18E-941E-D64F-998E-AF407456D791}" type="pres">
      <dgm:prSet presAssocID="{44CE0677-269D-3041-ABCF-234EA3A77C7A}" presName="parTxOnly" presStyleLbl="node1" presStyleIdx="4" presStyleCnt="5" custScaleY="35877" custLinFactNeighborX="-10885" custLinFactNeighborY="47560">
        <dgm:presLayoutVars>
          <dgm:chMax val="0"/>
          <dgm:chPref val="0"/>
          <dgm:bulletEnabled val="1"/>
        </dgm:presLayoutVars>
      </dgm:prSet>
      <dgm:spPr/>
    </dgm:pt>
  </dgm:ptLst>
  <dgm:cxnLst>
    <dgm:cxn modelId="{7438C62F-63FB-104C-AF69-D708D23FEF92}" type="presOf" srcId="{0C246D59-EB71-674C-8FEF-A61B50477221}" destId="{6A242712-DBFD-0341-92D7-1C540998D890}" srcOrd="0" destOrd="0" presId="urn:microsoft.com/office/officeart/2005/8/layout/chevron1"/>
    <dgm:cxn modelId="{D58BF939-88A2-FE4A-925D-0C05748499C0}" type="presOf" srcId="{6D6C77C3-8D16-434C-85B6-0D4390299DC0}" destId="{3088B219-5972-BA49-97A7-F6788DAD0F5B}" srcOrd="0" destOrd="0" presId="urn:microsoft.com/office/officeart/2005/8/layout/chevron1"/>
    <dgm:cxn modelId="{547DE63B-FF3E-7B44-875D-0D32029F7F90}" srcId="{AF9563A9-A2F8-FA44-AD12-3A87201306E6}" destId="{8C9916A5-B38D-D941-A9A0-6A14FBFBF65F}" srcOrd="0" destOrd="0" parTransId="{2B55CCD0-041C-2B4D-8D94-41562A16B897}" sibTransId="{C0CC2BBE-D7F6-A544-A842-C809D2953C0E}"/>
    <dgm:cxn modelId="{12835149-6DC2-3B4A-8629-8CD4B429215B}" type="presOf" srcId="{44CE0677-269D-3041-ABCF-234EA3A77C7A}" destId="{A55AC18E-941E-D64F-998E-AF407456D791}" srcOrd="0" destOrd="0" presId="urn:microsoft.com/office/officeart/2005/8/layout/chevron1"/>
    <dgm:cxn modelId="{7D3F625D-233A-8542-B58C-053FC50D2119}" srcId="{AF9563A9-A2F8-FA44-AD12-3A87201306E6}" destId="{0C246D59-EB71-674C-8FEF-A61B50477221}" srcOrd="3" destOrd="0" parTransId="{FF21F5E8-2428-0C4E-AFAE-25926AF489BC}" sibTransId="{09C1F042-4670-EA4C-B925-FA6C09DA0B3E}"/>
    <dgm:cxn modelId="{E23EDD66-244C-FF4D-BA04-F9B4B7020BB3}" srcId="{AF9563A9-A2F8-FA44-AD12-3A87201306E6}" destId="{74BAEBC4-2567-FA48-8DEA-8F508BD64334}" srcOrd="2" destOrd="0" parTransId="{9CD7057A-BD6F-1C41-A735-893D0CBD2FDC}" sibTransId="{F2067904-6F59-9B49-9C22-BBFC23972929}"/>
    <dgm:cxn modelId="{CF4ACD6D-FFD6-404D-9834-528CCCFCB32F}" srcId="{AF9563A9-A2F8-FA44-AD12-3A87201306E6}" destId="{6D6C77C3-8D16-434C-85B6-0D4390299DC0}" srcOrd="1" destOrd="0" parTransId="{3EB39946-03FC-9049-AB29-FF3BDC8F1C7F}" sibTransId="{2336C337-E553-994E-9107-D2C9E3D4FBA2}"/>
    <dgm:cxn modelId="{14CBAC81-B001-424A-99D7-A5C2C39C9AFF}" srcId="{AF9563A9-A2F8-FA44-AD12-3A87201306E6}" destId="{44CE0677-269D-3041-ABCF-234EA3A77C7A}" srcOrd="4" destOrd="0" parTransId="{76731BCB-601C-384F-B173-7B7766E8AD5B}" sibTransId="{C4D2489C-59CC-1A4F-8546-8AFD588EAF6B}"/>
    <dgm:cxn modelId="{B52A46D2-7312-CD4A-BE2D-F9D250458B9B}" type="presOf" srcId="{74BAEBC4-2567-FA48-8DEA-8F508BD64334}" destId="{BDCD564B-6476-1E44-87FD-BC1B4F28B86B}" srcOrd="0" destOrd="0" presId="urn:microsoft.com/office/officeart/2005/8/layout/chevron1"/>
    <dgm:cxn modelId="{4CD292E9-9EBE-4C4B-A4E1-355A933BBC20}" type="presOf" srcId="{8C9916A5-B38D-D941-A9A0-6A14FBFBF65F}" destId="{E3EBD221-A469-7746-9554-AD7BBA6B7E29}" srcOrd="0" destOrd="0" presId="urn:microsoft.com/office/officeart/2005/8/layout/chevron1"/>
    <dgm:cxn modelId="{4A4856F1-52AC-E34D-90B7-B3A1043596DE}" type="presOf" srcId="{AF9563A9-A2F8-FA44-AD12-3A87201306E6}" destId="{C505F32A-1837-EF4A-B21D-E402C7EA667B}" srcOrd="0" destOrd="0" presId="urn:microsoft.com/office/officeart/2005/8/layout/chevron1"/>
    <dgm:cxn modelId="{57C3DE66-3544-E54C-881F-B892F2D8CBA4}" type="presParOf" srcId="{C505F32A-1837-EF4A-B21D-E402C7EA667B}" destId="{E3EBD221-A469-7746-9554-AD7BBA6B7E29}" srcOrd="0" destOrd="0" presId="urn:microsoft.com/office/officeart/2005/8/layout/chevron1"/>
    <dgm:cxn modelId="{70A2CFB7-0D8B-544F-95D6-5F0692226F85}" type="presParOf" srcId="{C505F32A-1837-EF4A-B21D-E402C7EA667B}" destId="{AB8FDA3B-BB01-AE40-ABC7-2636DE555E0D}" srcOrd="1" destOrd="0" presId="urn:microsoft.com/office/officeart/2005/8/layout/chevron1"/>
    <dgm:cxn modelId="{37D8B00A-C06D-5B42-A07E-0041E4362339}" type="presParOf" srcId="{C505F32A-1837-EF4A-B21D-E402C7EA667B}" destId="{3088B219-5972-BA49-97A7-F6788DAD0F5B}" srcOrd="2" destOrd="0" presId="urn:microsoft.com/office/officeart/2005/8/layout/chevron1"/>
    <dgm:cxn modelId="{CEF9B3F5-26E8-AC49-A94C-4D903A2D0455}" type="presParOf" srcId="{C505F32A-1837-EF4A-B21D-E402C7EA667B}" destId="{1D588D3D-B9E9-0047-83BA-66DCEA69732A}" srcOrd="3" destOrd="0" presId="urn:microsoft.com/office/officeart/2005/8/layout/chevron1"/>
    <dgm:cxn modelId="{B015F0A2-99B7-0140-923D-09C01404BED2}" type="presParOf" srcId="{C505F32A-1837-EF4A-B21D-E402C7EA667B}" destId="{BDCD564B-6476-1E44-87FD-BC1B4F28B86B}" srcOrd="4" destOrd="0" presId="urn:microsoft.com/office/officeart/2005/8/layout/chevron1"/>
    <dgm:cxn modelId="{B60C3F80-4F8A-384F-B2AA-60C742B02484}" type="presParOf" srcId="{C505F32A-1837-EF4A-B21D-E402C7EA667B}" destId="{597DB84D-D769-5646-8949-9967168ED6A2}" srcOrd="5" destOrd="0" presId="urn:microsoft.com/office/officeart/2005/8/layout/chevron1"/>
    <dgm:cxn modelId="{E6DDF63D-32C8-9C4D-B16F-7AB7C88ED580}" type="presParOf" srcId="{C505F32A-1837-EF4A-B21D-E402C7EA667B}" destId="{6A242712-DBFD-0341-92D7-1C540998D890}" srcOrd="6" destOrd="0" presId="urn:microsoft.com/office/officeart/2005/8/layout/chevron1"/>
    <dgm:cxn modelId="{4C22B5B3-3F9A-114A-A6CA-358FAEEB7954}" type="presParOf" srcId="{C505F32A-1837-EF4A-B21D-E402C7EA667B}" destId="{B8F401F6-722D-4949-B91E-BBD572CEC23B}" srcOrd="7" destOrd="0" presId="urn:microsoft.com/office/officeart/2005/8/layout/chevron1"/>
    <dgm:cxn modelId="{2D7FFABF-DC64-D747-A853-C387378F717C}" type="presParOf" srcId="{C505F32A-1837-EF4A-B21D-E402C7EA667B}" destId="{A55AC18E-941E-D64F-998E-AF407456D791}" srcOrd="8" destOrd="0" presId="urn:microsoft.com/office/officeart/2005/8/layout/chevron1"/>
  </dgm:cxnLst>
  <dgm:bg>
    <a:noFill/>
    <a:effectLst>
      <a:outerShdw blurRad="50800" dist="38100" dir="18900000" algn="bl" rotWithShape="0">
        <a:prstClr val="black"/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A2205-4A3C-D943-A007-694C43A90BA7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WNV is a deadly mosquito transmitted disease present in California since 2003</a:t>
          </a:r>
        </a:p>
      </dsp:txBody>
      <dsp:txXfrm rot="-5400000">
        <a:off x="3785616" y="197117"/>
        <a:ext cx="6675221" cy="1012303"/>
      </dsp:txXfrm>
    </dsp:sp>
    <dsp:sp modelId="{1963FF50-0676-6540-88F7-A5A41645474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is West Nile virus (WNV)? </a:t>
          </a:r>
        </a:p>
      </dsp:txBody>
      <dsp:txXfrm>
        <a:off x="68454" y="70578"/>
        <a:ext cx="3648708" cy="1265378"/>
      </dsp:txXfrm>
    </dsp:sp>
    <dsp:sp modelId="{2C880FB5-0B54-A946-BB38-72064DA50394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We monitor where mosquitoes and humans with WNV are</a:t>
          </a:r>
        </a:p>
      </dsp:txBody>
      <dsp:txXfrm rot="-5400000">
        <a:off x="3785616" y="1669517"/>
        <a:ext cx="6675221" cy="1012303"/>
      </dsp:txXfrm>
    </dsp:sp>
    <dsp:sp modelId="{5B700972-E4B2-984B-BB61-1AE95303197C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do we know about WNV? </a:t>
          </a:r>
        </a:p>
      </dsp:txBody>
      <dsp:txXfrm>
        <a:off x="68454" y="1542979"/>
        <a:ext cx="3648708" cy="1265378"/>
      </dsp:txXfrm>
    </dsp:sp>
    <dsp:sp modelId="{1523314D-2A0C-5443-A240-2244301ED56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 and when processes necessary for WNV transmission happen, such as mosquito biting or, assuming a bite happens, transmission. </a:t>
          </a:r>
        </a:p>
      </dsp:txBody>
      <dsp:txXfrm rot="-5400000">
        <a:off x="3785616" y="3141918"/>
        <a:ext cx="6675221" cy="1012303"/>
      </dsp:txXfrm>
    </dsp:sp>
    <dsp:sp modelId="{40AAEA1E-0A69-FD4A-8BD5-6179884F329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What do we not know about WNV? </a:t>
          </a:r>
        </a:p>
      </dsp:txBody>
      <dsp:txXfrm>
        <a:off x="68454" y="3015380"/>
        <a:ext cx="3648708" cy="12653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A42ABF-F382-694E-AFFA-BE907D1E2556}">
      <dsp:nvSpPr>
        <dsp:cNvPr id="0" name=""/>
        <dsp:cNvSpPr/>
      </dsp:nvSpPr>
      <dsp:spPr>
        <a:xfrm>
          <a:off x="682897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2413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Air temperature modeling</a:t>
          </a:r>
        </a:p>
      </dsp:txBody>
      <dsp:txXfrm>
        <a:off x="1360661" y="1346238"/>
        <a:ext cx="1321638" cy="1658861"/>
      </dsp:txXfrm>
    </dsp:sp>
    <dsp:sp modelId="{27A8CC97-223F-2640-B341-16BBE485FACD}">
      <dsp:nvSpPr>
        <dsp:cNvPr id="0" name=""/>
        <dsp:cNvSpPr/>
      </dsp:nvSpPr>
      <dsp:spPr>
        <a:xfrm>
          <a:off x="5134" y="1497905"/>
          <a:ext cx="1355526" cy="135552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Land Surface Temperature</a:t>
          </a:r>
        </a:p>
      </dsp:txBody>
      <dsp:txXfrm>
        <a:off x="203646" y="1696417"/>
        <a:ext cx="958502" cy="958502"/>
      </dsp:txXfrm>
    </dsp:sp>
    <dsp:sp modelId="{53F3FE52-0B17-994C-9D41-41387BD6C2CA}">
      <dsp:nvSpPr>
        <dsp:cNvPr id="0" name=""/>
        <dsp:cNvSpPr/>
      </dsp:nvSpPr>
      <dsp:spPr>
        <a:xfrm>
          <a:off x="4241155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2413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Laboratory </a:t>
          </a:r>
          <a:r>
            <a:rPr lang="en-US" sz="1900" kern="1200"/>
            <a:t>derived equations</a:t>
          </a:r>
          <a:endParaRPr lang="en-US" sz="1900" kern="1200" dirty="0"/>
        </a:p>
      </dsp:txBody>
      <dsp:txXfrm>
        <a:off x="4918918" y="1346238"/>
        <a:ext cx="1321638" cy="1658861"/>
      </dsp:txXfrm>
    </dsp:sp>
    <dsp:sp modelId="{E2C48068-EFDD-E84E-B6F3-70FF5C07289F}">
      <dsp:nvSpPr>
        <dsp:cNvPr id="0" name=""/>
        <dsp:cNvSpPr/>
      </dsp:nvSpPr>
      <dsp:spPr>
        <a:xfrm>
          <a:off x="3563391" y="1497905"/>
          <a:ext cx="1355526" cy="1355526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Air Temperature</a:t>
          </a:r>
        </a:p>
      </dsp:txBody>
      <dsp:txXfrm>
        <a:off x="3761903" y="1696417"/>
        <a:ext cx="958502" cy="958502"/>
      </dsp:txXfrm>
    </dsp:sp>
    <dsp:sp modelId="{A69FCF16-81EC-1243-88A6-4510FE1CCB22}">
      <dsp:nvSpPr>
        <dsp:cNvPr id="0" name=""/>
        <dsp:cNvSpPr/>
      </dsp:nvSpPr>
      <dsp:spPr>
        <a:xfrm>
          <a:off x="7799412" y="990768"/>
          <a:ext cx="2711053" cy="2369801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2413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Diurnal cycle &amp; landcover analysis</a:t>
          </a:r>
        </a:p>
      </dsp:txBody>
      <dsp:txXfrm>
        <a:off x="8477175" y="1346238"/>
        <a:ext cx="1321638" cy="1658861"/>
      </dsp:txXfrm>
    </dsp:sp>
    <dsp:sp modelId="{75A42089-FFF4-1945-A510-3DE6B016C847}">
      <dsp:nvSpPr>
        <dsp:cNvPr id="0" name=""/>
        <dsp:cNvSpPr/>
      </dsp:nvSpPr>
      <dsp:spPr>
        <a:xfrm>
          <a:off x="7121649" y="1497905"/>
          <a:ext cx="1355526" cy="1355526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Biting and transmission rates</a:t>
          </a:r>
        </a:p>
      </dsp:txBody>
      <dsp:txXfrm>
        <a:off x="7320161" y="1696417"/>
        <a:ext cx="958502" cy="958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BD221-A469-7746-9554-AD7BBA6B7E29}">
      <dsp:nvSpPr>
        <dsp:cNvPr id="0" name=""/>
        <dsp:cNvSpPr/>
      </dsp:nvSpPr>
      <dsp:spPr>
        <a:xfrm>
          <a:off x="0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>
              <a:solidFill>
                <a:schemeClr val="bg1"/>
              </a:solidFill>
            </a:rPr>
            <a:t>Introduction</a:t>
          </a:r>
        </a:p>
      </dsp:txBody>
      <dsp:txXfrm>
        <a:off x="182549" y="3053782"/>
        <a:ext cx="2178991" cy="365097"/>
      </dsp:txXfrm>
    </dsp:sp>
    <dsp:sp modelId="{3088B219-5972-BA49-97A7-F6788DAD0F5B}">
      <dsp:nvSpPr>
        <dsp:cNvPr id="0" name=""/>
        <dsp:cNvSpPr/>
      </dsp:nvSpPr>
      <dsp:spPr>
        <a:xfrm>
          <a:off x="2264845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Methods</a:t>
          </a:r>
        </a:p>
      </dsp:txBody>
      <dsp:txXfrm>
        <a:off x="2447394" y="3053782"/>
        <a:ext cx="2178991" cy="365097"/>
      </dsp:txXfrm>
    </dsp:sp>
    <dsp:sp modelId="{BDCD564B-6476-1E44-87FD-BC1B4F28B86B}">
      <dsp:nvSpPr>
        <dsp:cNvPr id="0" name=""/>
        <dsp:cNvSpPr/>
      </dsp:nvSpPr>
      <dsp:spPr>
        <a:xfrm>
          <a:off x="4554524" y="3053782"/>
          <a:ext cx="2544088" cy="365097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Modeling</a:t>
          </a:r>
        </a:p>
      </dsp:txBody>
      <dsp:txXfrm>
        <a:off x="4737073" y="3053782"/>
        <a:ext cx="2178991" cy="365097"/>
      </dsp:txXfrm>
    </dsp:sp>
    <dsp:sp modelId="{6A242712-DBFD-0341-92D7-1C540998D890}">
      <dsp:nvSpPr>
        <dsp:cNvPr id="0" name=""/>
        <dsp:cNvSpPr/>
      </dsp:nvSpPr>
      <dsp:spPr>
        <a:xfrm>
          <a:off x="6844204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Analysis</a:t>
          </a:r>
        </a:p>
      </dsp:txBody>
      <dsp:txXfrm>
        <a:off x="7026753" y="3053782"/>
        <a:ext cx="2178991" cy="365097"/>
      </dsp:txXfrm>
    </dsp:sp>
    <dsp:sp modelId="{A55AC18E-941E-D64F-998E-AF407456D791}">
      <dsp:nvSpPr>
        <dsp:cNvPr id="0" name=""/>
        <dsp:cNvSpPr/>
      </dsp:nvSpPr>
      <dsp:spPr>
        <a:xfrm>
          <a:off x="9133883" y="3053782"/>
          <a:ext cx="2544088" cy="365097"/>
        </a:xfrm>
        <a:prstGeom prst="chevron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9316432" y="3053782"/>
        <a:ext cx="2178991" cy="365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AE4E-4F26-B24F-9673-C855AA0C9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59723-1AF1-A943-B947-4BD14C7F5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9FE15-9A4F-0648-8E67-5BEB49823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B8D4-92CB-D646-B450-09590EF7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AF26E-57A9-734A-A20F-901F68ED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3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C7457-ACC8-234B-9647-F408D4A6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D6A7D-06F5-5948-9292-46900C046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DD248-CC53-C84E-A80A-A974720A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6198-C8A7-8D44-9206-774F14501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D3F2-FEEA-C543-B4AA-26C4425B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CFDACE-AABE-F24E-AE36-143E45941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8B5AA-BFA1-0342-A95E-39C390635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5EFD6-F55B-324B-9E30-1E4986DA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54503-030B-2B4B-A48E-6888E0F9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787A7-C062-FA49-A4F7-19892DF2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6CD8-3D51-CB44-B821-74B296CD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5328-5693-3F4F-BD71-CC3917074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1FAF-A054-DE4F-B74A-0D343ECB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8EC83-CA9B-F946-B227-A9BE1105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D0628-BB8E-EA44-A764-65BE009E7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9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A904-6BC0-A148-AE4D-87458A23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6EBF-4997-2445-BAAF-99C8DAF24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51F96-9439-4846-9D75-185FE335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740D-CA13-C846-985C-68FA89A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C69FF-CF8E-8F4D-B17D-858CD78A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6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23D75-81A1-D942-AE55-4DE6B13D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E5BFC-C726-8F4C-B9FD-BF3AE01CC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F986B-60D2-9D47-A451-4714379C9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8E5E5-C950-344D-8EBA-BE5270CF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C5CA0-B62E-0548-905E-C14D8678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5CF6A-FA0C-8143-B9CD-454617CCF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2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9CB3-DCD8-DA4A-A3E7-219AB6C7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F5892-F74B-614E-993B-7931BBC35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CECA4-781A-294A-9004-4FA418A84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5DC8C-F976-2946-B00B-4CDFFE819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B1BF3-5D1C-7445-A97B-7BF59BB6A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A82C96-CE13-1B4E-9601-933E6084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24B60-2BE1-0B4D-BCAB-D1D621EC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1B81F-B245-EE4A-A4F5-7E641A80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5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A876-F4F2-B443-9A07-EA18FA9E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2AC47-1D50-2248-9CBA-4E80D2EF4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5F0CC-74B4-2049-8AA2-327B71B2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AAFD-66BD-584C-AD0C-1CF7EC7BC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BAF091-004B-7A4B-9601-4BEAA22F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EE282-DE7F-D043-999A-56112A04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6E603-D742-8A45-9EC6-D49D1922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7BB9-DF48-5447-999C-64797E7D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2A7B5-8EB3-9644-AB3E-32C5D906B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548F5-3E75-3A40-965E-BF6C066E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F97DC-04DC-3F49-B763-9777B2D9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FF2D0-0158-FA44-B8E5-442E5385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D3868-D42A-8947-B373-CBA9B0B1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0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3A6B-CEF4-F046-A41F-DB75C3085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CE90B-0DEF-3F44-BA08-14F4D3817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9A2AB-0257-D94F-88B1-4374CF714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B4946-F77A-5F4A-BB33-55E0808C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51081-F24C-CB45-B0F6-4505E48A4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EF461-8C2F-594F-9651-0AC8864AD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7A5CF-421C-4E47-AC66-423C032FA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CD98C-1E84-C84F-BB4F-194CAF67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6FAD9-32F2-ED46-A1AC-8A22F4B24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3BAF-6548-AD46-82BE-C6A6595CFC11}" type="datetimeFigureOut">
              <a:rPr lang="en-US" smtClean="0"/>
              <a:t>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ECFCB-2363-B14C-90D4-3D57A6723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7A977-F016-B148-A8BA-BE3106C07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1C1C3-B3F8-8E45-B8B4-31E4B1406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0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2.png"/><Relationship Id="rId9" Type="http://schemas.microsoft.com/office/2007/relationships/diagramDrawing" Target="../diagrams/drawin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.png"/><Relationship Id="rId9" Type="http://schemas.microsoft.com/office/2007/relationships/diagramDrawing" Target="../diagrams/drawing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B43F07-DADD-BE4D-9BB9-84F79BCB4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t="66" r="12196"/>
          <a:stretch/>
        </p:blipFill>
        <p:spPr bwMode="auto">
          <a:xfrm>
            <a:off x="3671888" y="11320"/>
            <a:ext cx="8520111" cy="68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17363-EEB4-4744-A0F8-F1064BEC9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100"/>
              <a:t>West Nile virus risk mapping using satellite derived temperature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F227C-695E-A646-87C7-8C20E5525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Anna Boser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13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6C3FE-E5E2-A940-8F02-94E3EDED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110" y="430209"/>
            <a:ext cx="4613919" cy="7469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Diurnal cycle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B3395F6-8EF7-D848-9CD3-E7AB180A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004" y="-1277"/>
            <a:ext cx="4950376" cy="30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ACEBB45C-95FE-5A4E-BCC5-0E001F7F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6004" y="3055581"/>
            <a:ext cx="5586942" cy="344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BE98564-6052-8A48-91A7-67650D7E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709" y="3055580"/>
            <a:ext cx="5586942" cy="344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42936-7433-6F43-B172-00F194080577}"/>
              </a:ext>
            </a:extLst>
          </p:cNvPr>
          <p:cNvSpPr txBox="1"/>
          <p:nvPr/>
        </p:nvSpPr>
        <p:spPr>
          <a:xfrm>
            <a:off x="1188720" y="1177161"/>
            <a:ext cx="4608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ECOSTRESS allows us to capture the diurnal variations in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Agriculture is generally cooler than urban areas, which translates to lower biting and transmission rates at night and higher biting and transmission rates during the day</a:t>
            </a:r>
          </a:p>
        </p:txBody>
      </p:sp>
      <p:graphicFrame>
        <p:nvGraphicFramePr>
          <p:cNvPr id="57" name="Content Placeholder 3">
            <a:extLst>
              <a:ext uri="{FF2B5EF4-FFF2-40B4-BE49-F238E27FC236}">
                <a16:creationId xmlns:a16="http://schemas.microsoft.com/office/drawing/2014/main" id="{46216373-9A6C-3C4D-82D9-00C54B8669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312931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9563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22B-34F8-DF4E-A4CC-81B6DA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/>
              <a:t>Distribution of pixels in agricultural and urban areas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C3146-9D63-9640-BF35-39EC55B2A60B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values of pixels in urban and agricultural areas for a single image are mostly approximately normally distributed, except agricultural areas during the day.  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ounded Rectangle 26">
            <a:extLst>
              <a:ext uri="{FF2B5EF4-FFF2-40B4-BE49-F238E27FC236}">
                <a16:creationId xmlns:a16="http://schemas.microsoft.com/office/drawing/2014/main" id="{48AADC38-41AB-482C-B8C3-6B9CD91B6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C269BE3-F3C5-1A48-82CF-26F2AF800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457" r="1" b="1595"/>
          <a:stretch/>
        </p:blipFill>
        <p:spPr bwMode="auto">
          <a:xfrm>
            <a:off x="1816461" y="2454815"/>
            <a:ext cx="7851943" cy="38727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9247B134-4B37-FC47-B6A1-E0A2D87D94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3591976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7712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72C6B-FE95-5447-AE29-9A23F1F6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4038819" cy="1608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/>
              <a:t>Distribution of daytime pixels by crop type</a:t>
            </a:r>
          </a:p>
        </p:txBody>
      </p:sp>
      <p:sp>
        <p:nvSpPr>
          <p:cNvPr id="20496" name="Content Placeholder 20495">
            <a:extLst>
              <a:ext uri="{FF2B5EF4-FFF2-40B4-BE49-F238E27FC236}">
                <a16:creationId xmlns:a16="http://schemas.microsoft.com/office/drawing/2014/main" id="{01DE465D-8A3C-4A6D-9A48-C5FFDCA68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Uncultivated areas reach higher daytime temperatures than other agricultural areas, leading to lower risk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ounded Rectangle 26">
            <a:extLst>
              <a:ext uri="{FF2B5EF4-FFF2-40B4-BE49-F238E27FC236}">
                <a16:creationId xmlns:a16="http://schemas.microsoft.com/office/drawing/2014/main" id="{48AADC38-41AB-482C-B8C3-6B9CD91B6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348533C-4590-5943-94B5-DEFD4631D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6" b="-2"/>
          <a:stretch/>
        </p:blipFill>
        <p:spPr bwMode="auto">
          <a:xfrm>
            <a:off x="640080" y="2746075"/>
            <a:ext cx="5276088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0F1CBE59-03A5-2547-AC75-71ED3B2A7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6" b="-2"/>
          <a:stretch/>
        </p:blipFill>
        <p:spPr bwMode="auto">
          <a:xfrm>
            <a:off x="6272784" y="2746075"/>
            <a:ext cx="5276088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31A28861-FB4A-CE41-A1EB-12AB68B3F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7" t="33445" r="-87" b="31225"/>
          <a:stretch/>
        </p:blipFill>
        <p:spPr bwMode="auto">
          <a:xfrm>
            <a:off x="9421068" y="3208154"/>
            <a:ext cx="1093680" cy="13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37EE3A77-DCA7-FB48-8605-119126289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7" t="33445" r="-87" b="31225"/>
          <a:stretch/>
        </p:blipFill>
        <p:spPr bwMode="auto">
          <a:xfrm>
            <a:off x="1130412" y="3208154"/>
            <a:ext cx="1093680" cy="136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Content Placeholder 3">
            <a:extLst>
              <a:ext uri="{FF2B5EF4-FFF2-40B4-BE49-F238E27FC236}">
                <a16:creationId xmlns:a16="http://schemas.microsoft.com/office/drawing/2014/main" id="{EA65D764-85D4-B84F-8E5F-F469B78A6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8233188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5252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9C610-11C5-BC47-86DC-3EFF7CBE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FF28-0CBA-2D42-A8F1-D2D3D5DB4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ECOSTRESS LST can be used to effectively map WNV risk using laboratory derived equations (R</a:t>
            </a:r>
            <a:r>
              <a:rPr lang="en-US" sz="2400" baseline="30000"/>
              <a:t>2 </a:t>
            </a:r>
            <a:r>
              <a:rPr lang="en-US" sz="2400"/>
              <a:t>of .85), though the nonlinearity of these equations lead to widely varying errors through space and time. </a:t>
            </a:r>
          </a:p>
          <a:p>
            <a:r>
              <a:rPr lang="en-US" sz="2400"/>
              <a:t>Biting and transmission rate risk are lower at night and higher during the day in agricultural areas as compared to urban areas</a:t>
            </a:r>
          </a:p>
          <a:p>
            <a:r>
              <a:rPr lang="en-US" sz="2400"/>
              <a:t>Uncultivated fields lead to higher temperatures during the day, which actually decreases risk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059D4A8-EAB8-454B-B842-365E02E882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739711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057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58B77-3D58-6C40-8AA8-E67D08041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3"/>
            <a:ext cx="9144000" cy="25215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58189-B3A8-334F-BC2A-8A0D1C03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2AF6235-CD51-E64C-80A0-DB9C86AB21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1309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6" name="Content Placeholder 3">
            <a:extLst>
              <a:ext uri="{FF2B5EF4-FFF2-40B4-BE49-F238E27FC236}">
                <a16:creationId xmlns:a16="http://schemas.microsoft.com/office/drawing/2014/main" id="{4B6F0EB8-E5AA-1041-A95F-C9B0A7A0B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3823990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7377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340D-7CB1-D345-8797-A9F1BF76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1B0C03B6-D3CD-7147-A6CD-E73E2D5CD5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266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31C2C3FA-0F11-E64F-9AF7-B3609C24444C}"/>
              </a:ext>
            </a:extLst>
          </p:cNvPr>
          <p:cNvSpPr/>
          <p:nvPr/>
        </p:nvSpPr>
        <p:spPr>
          <a:xfrm rot="16200000">
            <a:off x="4403409" y="-1171604"/>
            <a:ext cx="565782" cy="7523922"/>
          </a:xfrm>
          <a:prstGeom prst="rightBrace">
            <a:avLst>
              <a:gd name="adj1" fmla="val 5134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7F7F632-0760-184D-AA22-CF4E2F81728F}"/>
              </a:ext>
            </a:extLst>
          </p:cNvPr>
          <p:cNvSpPr/>
          <p:nvPr/>
        </p:nvSpPr>
        <p:spPr>
          <a:xfrm rot="16200000">
            <a:off x="9692683" y="1236911"/>
            <a:ext cx="565782" cy="2756452"/>
          </a:xfrm>
          <a:prstGeom prst="rightBrace">
            <a:avLst>
              <a:gd name="adj1" fmla="val 5134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38D9B-7D88-6247-897E-5FB3EE8952B6}"/>
              </a:ext>
            </a:extLst>
          </p:cNvPr>
          <p:cNvSpPr txBox="1"/>
          <p:nvPr/>
        </p:nvSpPr>
        <p:spPr>
          <a:xfrm>
            <a:off x="3538870" y="1895446"/>
            <a:ext cx="229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1 (Modeling)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464E0-2181-814C-AE30-A2DC30421BBE}"/>
              </a:ext>
            </a:extLst>
          </p:cNvPr>
          <p:cNvSpPr txBox="1"/>
          <p:nvPr/>
        </p:nvSpPr>
        <p:spPr>
          <a:xfrm>
            <a:off x="8898131" y="1895446"/>
            <a:ext cx="215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 2 (Analysis)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42F99-7E09-F645-9ACB-379086993A51}"/>
              </a:ext>
            </a:extLst>
          </p:cNvPr>
          <p:cNvSpPr txBox="1"/>
          <p:nvPr/>
        </p:nvSpPr>
        <p:spPr>
          <a:xfrm>
            <a:off x="531341" y="5301049"/>
            <a:ext cx="727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ECOSTRESS land surface temperature estimates in conjunction with laboratory derived mosquito biting rate and WNV transmission rate relationships be used to map these variables at a high spatial resolution?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C33FA-71C5-BF40-8CF9-A815EF3ABE41}"/>
              </a:ext>
            </a:extLst>
          </p:cNvPr>
          <p:cNvSpPr txBox="1"/>
          <p:nvPr/>
        </p:nvSpPr>
        <p:spPr>
          <a:xfrm>
            <a:off x="7736596" y="5301049"/>
            <a:ext cx="4547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variable are mosquito biting rate and WNV transmission potential predicted to be across land covers and diurnal temperatures?</a:t>
            </a:r>
          </a:p>
          <a:p>
            <a:endParaRPr lang="en-US" dirty="0"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9CC28ECB-A744-0B4A-891E-8F16081AA6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3053310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670312C9-EF78-5F46-B22D-6DAC72833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2705" y="513646"/>
            <a:ext cx="2686450" cy="165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5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1056-D9A9-1D41-BA2A-F65C4BA7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365860" cy="1608328"/>
          </a:xfrm>
        </p:spPr>
        <p:txBody>
          <a:bodyPr>
            <a:normAutofit/>
          </a:bodyPr>
          <a:lstStyle/>
          <a:p>
            <a:r>
              <a:rPr lang="en-US" sz="3600" dirty="0"/>
              <a:t>Land surface temperature to air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DF129-B151-A840-B6D2-6F1730E0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 quadratic regression of air temperature from ground based sensors (CIMIS) on ECOSTRESS land surface temperature (LST) yields an adjusted R</a:t>
            </a:r>
            <a:r>
              <a:rPr lang="en-US" sz="2000" baseline="30000" dirty="0"/>
              <a:t>2</a:t>
            </a:r>
            <a:r>
              <a:rPr lang="en-US" sz="2000" dirty="0"/>
              <a:t> of .85</a:t>
            </a:r>
          </a:p>
        </p:txBody>
      </p:sp>
      <p:sp>
        <p:nvSpPr>
          <p:cNvPr id="1038" name="Rectangle 14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9" name="Rounded Rectangle 26">
            <a:extLst>
              <a:ext uri="{FF2B5EF4-FFF2-40B4-BE49-F238E27FC236}">
                <a16:creationId xmlns:a16="http://schemas.microsoft.com/office/drawing/2014/main" id="{48AADC38-41AB-482C-B8C3-6B9CD91B6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D112C9A-A885-594C-BBBA-BEA0C87F3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6" b="-2"/>
          <a:stretch/>
        </p:blipFill>
        <p:spPr bwMode="auto">
          <a:xfrm>
            <a:off x="640080" y="2746075"/>
            <a:ext cx="5276088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DD0FB2-6164-2A4E-A9EF-DFFAD9EA1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6" b="-2"/>
          <a:stretch/>
        </p:blipFill>
        <p:spPr bwMode="auto">
          <a:xfrm>
            <a:off x="6272784" y="2746075"/>
            <a:ext cx="5276088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>
            <a:extLst>
              <a:ext uri="{FF2B5EF4-FFF2-40B4-BE49-F238E27FC236}">
                <a16:creationId xmlns:a16="http://schemas.microsoft.com/office/drawing/2014/main" id="{82FDE25B-EE1A-9449-84E0-F35D2C47D4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>
            <a:extLst>
              <a:ext uri="{FF2B5EF4-FFF2-40B4-BE49-F238E27FC236}">
                <a16:creationId xmlns:a16="http://schemas.microsoft.com/office/drawing/2014/main" id="{E7E86213-B38C-EB4C-BE0D-8B647EB1F7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FD87B433-CABD-F44C-A1F1-94E48A6B09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890796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60072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E51B4-3AEA-AB4F-81A6-903914590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605571" cy="3779520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800"/>
              <a:t>Adjusting for fractional vegetation did not improve the regression. 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B18B45-9941-824B-8D74-B274A5BAA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49"/>
          <a:stretch/>
        </p:blipFill>
        <p:spPr bwMode="auto">
          <a:xfrm>
            <a:off x="5283708" y="722376"/>
            <a:ext cx="6263640" cy="541324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52E68FF-9AEE-6744-8353-7AF693CB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365860" cy="1608328"/>
          </a:xfrm>
        </p:spPr>
        <p:txBody>
          <a:bodyPr>
            <a:normAutofit/>
          </a:bodyPr>
          <a:lstStyle/>
          <a:p>
            <a:r>
              <a:rPr lang="en-US" sz="3600" dirty="0"/>
              <a:t>Land surface temperature to air temperature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09D0DC9D-228A-774B-80AF-C44A627C7F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763061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736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22B-34F8-DF4E-A4CC-81B6DA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Air temperature to biting and transmission rates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C3146-9D63-9640-BF35-39EC55B2A60B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nonlinear relationship between temperature and risk means higher temperature only lead to higher risk to a certain threshold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ounded Rectangle 26">
            <a:extLst>
              <a:ext uri="{FF2B5EF4-FFF2-40B4-BE49-F238E27FC236}">
                <a16:creationId xmlns:a16="http://schemas.microsoft.com/office/drawing/2014/main" id="{48AADC38-41AB-482C-B8C3-6B9CD91B6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35DA02-671E-B243-9943-02F492BBB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144" y="2746075"/>
            <a:ext cx="524596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642A094-FB53-1843-A48E-A0BDE902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2784" y="2763003"/>
            <a:ext cx="5276088" cy="32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0F83E-BA32-8D45-B41E-F3FF64C50283}"/>
              </a:ext>
            </a:extLst>
          </p:cNvPr>
          <p:cNvSpPr txBox="1"/>
          <p:nvPr/>
        </p:nvSpPr>
        <p:spPr>
          <a:xfrm>
            <a:off x="1975104" y="2453897"/>
            <a:ext cx="20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Temperature (C)</a:t>
            </a:r>
          </a:p>
        </p:txBody>
      </p:sp>
      <p:graphicFrame>
        <p:nvGraphicFramePr>
          <p:cNvPr id="45" name="Content Placeholder 3">
            <a:extLst>
              <a:ext uri="{FF2B5EF4-FFF2-40B4-BE49-F238E27FC236}">
                <a16:creationId xmlns:a16="http://schemas.microsoft.com/office/drawing/2014/main" id="{D4E054F6-A91A-794D-92BB-0E819E8F4E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7499051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7172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222B-34F8-DF4E-A4CC-81B6DAA7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Air temperature to biting and transmission rates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C3146-9D63-9640-BF35-39EC55B2A60B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sharp drop-off of these rates after a certain temperature threshold leads to lower values during the day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Agricultural and urban areas behave distinctly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ounded Rectangle 26">
            <a:extLst>
              <a:ext uri="{FF2B5EF4-FFF2-40B4-BE49-F238E27FC236}">
                <a16:creationId xmlns:a16="http://schemas.microsoft.com/office/drawing/2014/main" id="{48AADC38-41AB-482C-B8C3-6B9CD91B6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0F32304-A0F1-2346-B255-16A4CD73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0395" y="3205116"/>
            <a:ext cx="3758184" cy="233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3D60F09-195B-F240-826B-A86D1A48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0415" y="3186324"/>
            <a:ext cx="3758184" cy="236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2806F19-5064-C64C-843E-1EF5F8D5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806" y="3176929"/>
            <a:ext cx="3758184" cy="23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507FA6-86F6-A54E-AABD-18D65DF1FE78}"/>
              </a:ext>
            </a:extLst>
          </p:cNvPr>
          <p:cNvSpPr txBox="1"/>
          <p:nvPr/>
        </p:nvSpPr>
        <p:spPr>
          <a:xfrm>
            <a:off x="1184099" y="2807597"/>
            <a:ext cx="200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temperature (C)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CBEB3-41BE-8546-AFF9-4BC270D406C0}"/>
              </a:ext>
            </a:extLst>
          </p:cNvPr>
          <p:cNvSpPr txBox="1"/>
          <p:nvPr/>
        </p:nvSpPr>
        <p:spPr>
          <a:xfrm>
            <a:off x="5327904" y="2835784"/>
            <a:ext cx="114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D1385-763C-B846-B9D8-2234637D08D8}"/>
              </a:ext>
            </a:extLst>
          </p:cNvPr>
          <p:cNvSpPr txBox="1"/>
          <p:nvPr/>
        </p:nvSpPr>
        <p:spPr>
          <a:xfrm>
            <a:off x="8752978" y="2835784"/>
            <a:ext cx="246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 probability</a:t>
            </a:r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43315702-51FA-CA41-AE41-7C41E9806C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9816794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1289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F047-127B-7346-8A20-37517445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665405"/>
            <a:ext cx="7251192" cy="1078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95% Confidence interval: Biting rate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5D28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6">
            <a:extLst>
              <a:ext uri="{FF2B5EF4-FFF2-40B4-BE49-F238E27FC236}">
                <a16:creationId xmlns:a16="http://schemas.microsoft.com/office/drawing/2014/main" id="{B7511254-A05E-4E15-ABEE-9CE803485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77D7440-5C3C-B849-9450-2C95984AF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" b="3"/>
          <a:stretch/>
        </p:blipFill>
        <p:spPr bwMode="auto">
          <a:xfrm>
            <a:off x="641604" y="2745272"/>
            <a:ext cx="527673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5A4E60B-52C1-9148-AD18-4126F5BDC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87"/>
          <a:stretch/>
        </p:blipFill>
        <p:spPr bwMode="auto">
          <a:xfrm>
            <a:off x="6273664" y="2745272"/>
            <a:ext cx="527673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3D8E2C-D82E-694E-9119-F71CDD3DBE95}"/>
              </a:ext>
            </a:extLst>
          </p:cNvPr>
          <p:cNvSpPr txBox="1"/>
          <p:nvPr/>
        </p:nvSpPr>
        <p:spPr>
          <a:xfrm>
            <a:off x="7790688" y="426720"/>
            <a:ext cx="3925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nonlinearity of the equations causes constant confidence intervals in temperature to vary when transformed to risk 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B07ABA17-2171-B945-983A-03AAC74180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2556119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0808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B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6">
            <a:extLst>
              <a:ext uri="{FF2B5EF4-FFF2-40B4-BE49-F238E27FC236}">
                <a16:creationId xmlns:a16="http://schemas.microsoft.com/office/drawing/2014/main" id="{B7511254-A05E-4E15-ABEE-9CE803485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3E3EB8-4528-EE49-890D-BF96E4EE6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79"/>
          <a:stretch/>
        </p:blipFill>
        <p:spPr bwMode="auto">
          <a:xfrm>
            <a:off x="641604" y="2745272"/>
            <a:ext cx="527673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88498B54-C2DF-1C49-9599-932654F11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" r="1" b="700"/>
          <a:stretch/>
        </p:blipFill>
        <p:spPr bwMode="auto">
          <a:xfrm>
            <a:off x="6273664" y="2745272"/>
            <a:ext cx="527673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831A4B-3B11-7445-A468-D0FC1089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665405"/>
            <a:ext cx="7251192" cy="10789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95% Confidence interval: Transmission probability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5E6093-7B0E-534A-8565-88AF3B146316}"/>
              </a:ext>
            </a:extLst>
          </p:cNvPr>
          <p:cNvSpPr txBox="1"/>
          <p:nvPr/>
        </p:nvSpPr>
        <p:spPr>
          <a:xfrm>
            <a:off x="7790688" y="426720"/>
            <a:ext cx="3925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nonlinearity of the equations causes constant confidence intervals in temperature to vary when transformed to risk 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579CED31-3684-4A45-B6D9-0B5B007CF8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8853748"/>
              </p:ext>
            </p:extLst>
          </p:nvPr>
        </p:nvGraphicFramePr>
        <p:xfrm>
          <a:off x="241738" y="3424619"/>
          <a:ext cx="11708523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515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561</Words>
  <Application>Microsoft Macintosh PowerPoint</Application>
  <PresentationFormat>Widescreen</PresentationFormat>
  <Paragraphs>109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West Nile virus risk mapping using satellite derived temperature data</vt:lpstr>
      <vt:lpstr>Introduction</vt:lpstr>
      <vt:lpstr>Methods</vt:lpstr>
      <vt:lpstr>Land surface temperature to air temperature</vt:lpstr>
      <vt:lpstr>Land surface temperature to air temperature</vt:lpstr>
      <vt:lpstr>Air temperature to biting and transmission rates</vt:lpstr>
      <vt:lpstr>Air temperature to biting and transmission rates</vt:lpstr>
      <vt:lpstr>95% Confidence interval: Biting rate</vt:lpstr>
      <vt:lpstr>95% Confidence interval: Transmission probability</vt:lpstr>
      <vt:lpstr>Diurnal cycle</vt:lpstr>
      <vt:lpstr>Distribution of pixels in agricultural and urban areas</vt:lpstr>
      <vt:lpstr>Distribution of daytime pixels by crop type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 Nile virus risk mapping using satellite derived temperature data</dc:title>
  <dc:creator>Anna Boser</dc:creator>
  <cp:lastModifiedBy>Anna Boser</cp:lastModifiedBy>
  <cp:revision>29</cp:revision>
  <dcterms:created xsi:type="dcterms:W3CDTF">2021-02-07T17:36:53Z</dcterms:created>
  <dcterms:modified xsi:type="dcterms:W3CDTF">2021-02-08T21:33:11Z</dcterms:modified>
</cp:coreProperties>
</file>